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76" r:id="rId3"/>
    <p:sldId id="269" r:id="rId4"/>
    <p:sldId id="272" r:id="rId5"/>
    <p:sldId id="273" r:id="rId6"/>
    <p:sldId id="274" r:id="rId7"/>
    <p:sldId id="275" r:id="rId8"/>
    <p:sldId id="268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5A9C"/>
    <a:srgbClr val="49E8F9"/>
    <a:srgbClr val="0017F8"/>
    <a:srgbClr val="FF792F"/>
    <a:srgbClr val="FFFA33"/>
    <a:srgbClr val="E267FD"/>
    <a:srgbClr val="7EDF25"/>
    <a:srgbClr val="4759FF"/>
    <a:srgbClr val="FF9053"/>
    <a:srgbClr val="899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39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7707B-D762-43EB-83F9-8442350BF410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C74AE-8FC9-404F-B4AA-863C8656CF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428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7707B-D762-43EB-83F9-8442350BF410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C74AE-8FC9-404F-B4AA-863C8656CF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82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7707B-D762-43EB-83F9-8442350BF410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C74AE-8FC9-404F-B4AA-863C8656CF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706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7707B-D762-43EB-83F9-8442350BF410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C74AE-8FC9-404F-B4AA-863C8656CF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137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7707B-D762-43EB-83F9-8442350BF410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C74AE-8FC9-404F-B4AA-863C8656CF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702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7707B-D762-43EB-83F9-8442350BF410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C74AE-8FC9-404F-B4AA-863C8656CF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9517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7707B-D762-43EB-83F9-8442350BF410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C74AE-8FC9-404F-B4AA-863C8656CF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9834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7707B-D762-43EB-83F9-8442350BF410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C74AE-8FC9-404F-B4AA-863C8656CF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0334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7707B-D762-43EB-83F9-8442350BF410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C74AE-8FC9-404F-B4AA-863C8656CF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557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7707B-D762-43EB-83F9-8442350BF410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C74AE-8FC9-404F-B4AA-863C8656CF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601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7707B-D762-43EB-83F9-8442350BF410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C74AE-8FC9-404F-B4AA-863C8656CF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6574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F7707B-D762-43EB-83F9-8442350BF410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DC74AE-8FC9-404F-B4AA-863C8656CF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329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slide" Target="slide3.xml"/><Relationship Id="rId7" Type="http://schemas.openxmlformats.org/officeDocument/2006/relationships/slide" Target="slide6.xm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openxmlformats.org/officeDocument/2006/relationships/slide" Target="slide4.xml"/><Relationship Id="rId9" Type="http://schemas.openxmlformats.org/officeDocument/2006/relationships/slide" Target="slide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214047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59725" y="655680"/>
            <a:ext cx="659411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>
                <a:ln w="0"/>
                <a:solidFill>
                  <a:srgbClr val="0017F8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tserrat" panose="00000500000000000000" pitchFamily="2" charset="-52"/>
              </a:rPr>
              <a:t>Открытие профильных 10-х классов в 2024 году в образовательных организациях Кировского района</a:t>
            </a:r>
          </a:p>
        </p:txBody>
      </p:sp>
    </p:spTree>
    <p:extLst>
      <p:ext uri="{BB962C8B-B14F-4D97-AF65-F5344CB8AC3E}">
        <p14:creationId xmlns:p14="http://schemas.microsoft.com/office/powerpoint/2010/main" val="2250142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Прямоугольник 64"/>
          <p:cNvSpPr/>
          <p:nvPr/>
        </p:nvSpPr>
        <p:spPr>
          <a:xfrm>
            <a:off x="0" y="0"/>
            <a:ext cx="12214047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Управляющая кнопка: настраиваемая 56">
            <a:hlinkClick r:id="rId2" action="ppaction://hlinksldjump" highlightClick="1"/>
          </p:cNvPr>
          <p:cNvSpPr/>
          <p:nvPr/>
        </p:nvSpPr>
        <p:spPr>
          <a:xfrm>
            <a:off x="9452579" y="2521660"/>
            <a:ext cx="2761467" cy="820974"/>
          </a:xfrm>
          <a:prstGeom prst="actionButtonBlank">
            <a:avLst/>
          </a:prstGeom>
          <a:solidFill>
            <a:srgbClr val="E267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Управляющая кнопка: настраиваемая 53">
            <a:hlinkClick r:id="rId3" action="ppaction://hlinksldjump" highlightClick="1"/>
          </p:cNvPr>
          <p:cNvSpPr/>
          <p:nvPr/>
        </p:nvSpPr>
        <p:spPr>
          <a:xfrm>
            <a:off x="9452580" y="572396"/>
            <a:ext cx="2761466" cy="831401"/>
          </a:xfrm>
          <a:prstGeom prst="actionButtonBlank">
            <a:avLst/>
          </a:prstGeom>
          <a:solidFill>
            <a:srgbClr val="7EDF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Управляющая кнопка: настраиваемая 55">
            <a:hlinkClick r:id="rId4" action="ppaction://hlinksldjump" highlightClick="1"/>
          </p:cNvPr>
          <p:cNvSpPr/>
          <p:nvPr/>
        </p:nvSpPr>
        <p:spPr>
          <a:xfrm>
            <a:off x="9452580" y="1546906"/>
            <a:ext cx="2761466" cy="828711"/>
          </a:xfrm>
          <a:prstGeom prst="actionButtonBlank">
            <a:avLst/>
          </a:prstGeom>
          <a:solidFill>
            <a:srgbClr val="49E8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8" name="Группа 47"/>
          <p:cNvGrpSpPr/>
          <p:nvPr/>
        </p:nvGrpSpPr>
        <p:grpSpPr>
          <a:xfrm>
            <a:off x="0" y="572397"/>
            <a:ext cx="9247032" cy="5686736"/>
            <a:chOff x="0" y="572397"/>
            <a:chExt cx="9247032" cy="5686736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600" r="27432" b="5907"/>
            <a:stretch/>
          </p:blipFill>
          <p:spPr>
            <a:xfrm>
              <a:off x="0" y="572397"/>
              <a:ext cx="9247032" cy="5686736"/>
            </a:xfrm>
            <a:prstGeom prst="rect">
              <a:avLst/>
            </a:prstGeom>
          </p:spPr>
        </p:pic>
        <p:sp>
          <p:nvSpPr>
            <p:cNvPr id="2" name="Блок-схема: решение 1"/>
            <p:cNvSpPr/>
            <p:nvPr/>
          </p:nvSpPr>
          <p:spPr>
            <a:xfrm>
              <a:off x="6844197" y="878881"/>
              <a:ext cx="122594" cy="196150"/>
            </a:xfrm>
            <a:prstGeom prst="flowChartDecision">
              <a:avLst/>
            </a:prstGeom>
            <a:solidFill>
              <a:srgbClr val="FFFA33"/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900" b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7" name="Блок-схема: решение 6"/>
            <p:cNvSpPr/>
            <p:nvPr/>
          </p:nvSpPr>
          <p:spPr>
            <a:xfrm>
              <a:off x="5413116" y="4286650"/>
              <a:ext cx="122594" cy="196150"/>
            </a:xfrm>
            <a:prstGeom prst="flowChartDecision">
              <a:avLst/>
            </a:prstGeom>
            <a:gradFill>
              <a:gsLst>
                <a:gs pos="0">
                  <a:srgbClr val="7EDF25"/>
                </a:gs>
                <a:gs pos="100000">
                  <a:srgbClr val="49E8F9"/>
                </a:gs>
              </a:gsLst>
              <a:lin ang="5400000" scaled="1"/>
            </a:gra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900" b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8" name="Блок-схема: решение 7"/>
            <p:cNvSpPr/>
            <p:nvPr/>
          </p:nvSpPr>
          <p:spPr>
            <a:xfrm>
              <a:off x="4488043" y="3029595"/>
              <a:ext cx="122594" cy="196150"/>
            </a:xfrm>
            <a:prstGeom prst="flowChartDecision">
              <a:avLst/>
            </a:prstGeom>
            <a:gradFill>
              <a:gsLst>
                <a:gs pos="100000">
                  <a:srgbClr val="E267FD"/>
                </a:gs>
                <a:gs pos="35000">
                  <a:srgbClr val="7EDF25"/>
                </a:gs>
                <a:gs pos="0">
                  <a:srgbClr val="FFFA33"/>
                </a:gs>
                <a:gs pos="68000">
                  <a:srgbClr val="49E8F9"/>
                </a:gs>
              </a:gsLst>
              <a:lin ang="5400000" scaled="1"/>
            </a:gra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900" b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9" name="Блок-схема: решение 8"/>
            <p:cNvSpPr/>
            <p:nvPr/>
          </p:nvSpPr>
          <p:spPr>
            <a:xfrm>
              <a:off x="4171962" y="2836293"/>
              <a:ext cx="122594" cy="196150"/>
            </a:xfrm>
            <a:prstGeom prst="flowChartDecision">
              <a:avLst/>
            </a:prstGeom>
            <a:gradFill>
              <a:gsLst>
                <a:gs pos="50000">
                  <a:srgbClr val="FFFA33"/>
                </a:gs>
                <a:gs pos="0">
                  <a:srgbClr val="E267FD"/>
                </a:gs>
                <a:gs pos="100000">
                  <a:srgbClr val="49E8F9"/>
                </a:gs>
              </a:gsLst>
              <a:lin ang="5400000" scaled="1"/>
            </a:gra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900" b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0" name="Блок-схема: решение 9"/>
            <p:cNvSpPr/>
            <p:nvPr/>
          </p:nvSpPr>
          <p:spPr>
            <a:xfrm>
              <a:off x="3742885" y="2405171"/>
              <a:ext cx="122594" cy="196150"/>
            </a:xfrm>
            <a:prstGeom prst="flowChartDecision">
              <a:avLst/>
            </a:prstGeom>
            <a:gradFill>
              <a:gsLst>
                <a:gs pos="100000">
                  <a:srgbClr val="F45A9C"/>
                </a:gs>
                <a:gs pos="68000">
                  <a:srgbClr val="49E8F9"/>
                </a:gs>
                <a:gs pos="34000">
                  <a:srgbClr val="7EDF25"/>
                </a:gs>
                <a:gs pos="0">
                  <a:srgbClr val="FFFA33"/>
                </a:gs>
              </a:gsLst>
              <a:lin ang="5400000" scaled="1"/>
            </a:gra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900" b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1" name="Блок-схема: решение 10"/>
            <p:cNvSpPr/>
            <p:nvPr/>
          </p:nvSpPr>
          <p:spPr>
            <a:xfrm>
              <a:off x="4707288" y="2880004"/>
              <a:ext cx="122594" cy="196150"/>
            </a:xfrm>
            <a:prstGeom prst="flowChartDecision">
              <a:avLst/>
            </a:prstGeom>
            <a:gradFill>
              <a:gsLst>
                <a:gs pos="51000">
                  <a:srgbClr val="7EDF25"/>
                </a:gs>
                <a:gs pos="0">
                  <a:srgbClr val="FFFA33"/>
                </a:gs>
                <a:gs pos="100000">
                  <a:srgbClr val="49E8F9"/>
                </a:gs>
              </a:gsLst>
              <a:lin ang="5400000" scaled="1"/>
            </a:gra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900" b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2" name="Блок-схема: решение 11"/>
            <p:cNvSpPr/>
            <p:nvPr/>
          </p:nvSpPr>
          <p:spPr>
            <a:xfrm>
              <a:off x="4378328" y="1690042"/>
              <a:ext cx="122594" cy="196150"/>
            </a:xfrm>
            <a:prstGeom prst="flowChartDecision">
              <a:avLst/>
            </a:prstGeom>
            <a:gradFill>
              <a:gsLst>
                <a:gs pos="0">
                  <a:srgbClr val="FFFA33"/>
                </a:gs>
                <a:gs pos="100000">
                  <a:srgbClr val="49E8F9"/>
                </a:gs>
              </a:gsLst>
              <a:lin ang="5400000" scaled="1"/>
            </a:gra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900" b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3" name="Блок-схема: решение 12"/>
            <p:cNvSpPr/>
            <p:nvPr/>
          </p:nvSpPr>
          <p:spPr>
            <a:xfrm>
              <a:off x="4829882" y="1825699"/>
              <a:ext cx="122594" cy="196150"/>
            </a:xfrm>
            <a:prstGeom prst="flowChartDecision">
              <a:avLst/>
            </a:prstGeom>
            <a:gradFill>
              <a:gsLst>
                <a:gs pos="100000">
                  <a:srgbClr val="E267FD"/>
                </a:gs>
                <a:gs pos="69320">
                  <a:srgbClr val="49E8F9"/>
                </a:gs>
                <a:gs pos="34000">
                  <a:srgbClr val="7EDF25"/>
                </a:gs>
                <a:gs pos="0">
                  <a:srgbClr val="FFFA33"/>
                </a:gs>
              </a:gsLst>
              <a:lin ang="5400000" scaled="1"/>
            </a:gra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900" b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4" name="Блок-схема: решение 13"/>
            <p:cNvSpPr/>
            <p:nvPr/>
          </p:nvSpPr>
          <p:spPr>
            <a:xfrm>
              <a:off x="3873956" y="3729183"/>
              <a:ext cx="122594" cy="196150"/>
            </a:xfrm>
            <a:prstGeom prst="flowChartDecision">
              <a:avLst/>
            </a:prstGeom>
            <a:gradFill>
              <a:gsLst>
                <a:gs pos="50000">
                  <a:srgbClr val="FFFA33"/>
                </a:gs>
                <a:gs pos="0">
                  <a:srgbClr val="E267FD"/>
                </a:gs>
                <a:gs pos="100000">
                  <a:srgbClr val="49E8F9"/>
                </a:gs>
              </a:gsLst>
              <a:lin ang="5400000" scaled="1"/>
            </a:gra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900" b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5" name="Блок-схема: решение 14"/>
            <p:cNvSpPr/>
            <p:nvPr/>
          </p:nvSpPr>
          <p:spPr>
            <a:xfrm>
              <a:off x="5280306" y="3003837"/>
              <a:ext cx="122594" cy="196150"/>
            </a:xfrm>
            <a:prstGeom prst="flowChartDecision">
              <a:avLst/>
            </a:prstGeom>
            <a:gradFill>
              <a:gsLst>
                <a:gs pos="0">
                  <a:srgbClr val="E267FD"/>
                </a:gs>
                <a:gs pos="100000">
                  <a:srgbClr val="49E8F9"/>
                </a:gs>
              </a:gsLst>
              <a:lin ang="5400000" scaled="1"/>
            </a:gra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900" b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7" name="Блок-схема: решение 16"/>
            <p:cNvSpPr/>
            <p:nvPr/>
          </p:nvSpPr>
          <p:spPr>
            <a:xfrm>
              <a:off x="5727469" y="3353061"/>
              <a:ext cx="122594" cy="196150"/>
            </a:xfrm>
            <a:prstGeom prst="flowChartDecision">
              <a:avLst/>
            </a:prstGeom>
            <a:gradFill>
              <a:gsLst>
                <a:gs pos="50000">
                  <a:srgbClr val="7EDF25"/>
                </a:gs>
                <a:gs pos="0">
                  <a:srgbClr val="FFFA33"/>
                </a:gs>
                <a:gs pos="100000">
                  <a:srgbClr val="49E8F9"/>
                </a:gs>
              </a:gsLst>
              <a:lin ang="5400000" scaled="1"/>
            </a:gra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900" b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9" name="Блок-схема: решение 18"/>
            <p:cNvSpPr/>
            <p:nvPr/>
          </p:nvSpPr>
          <p:spPr>
            <a:xfrm>
              <a:off x="6613924" y="4746709"/>
              <a:ext cx="122594" cy="196150"/>
            </a:xfrm>
            <a:prstGeom prst="flowChartDecision">
              <a:avLst/>
            </a:prstGeom>
            <a:gradFill>
              <a:gsLst>
                <a:gs pos="100000">
                  <a:srgbClr val="49E8F9"/>
                </a:gs>
                <a:gs pos="0">
                  <a:srgbClr val="E267FD"/>
                </a:gs>
              </a:gsLst>
              <a:lin ang="5400000" scaled="1"/>
            </a:gra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900" b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0" name="Блок-схема: решение 19"/>
            <p:cNvSpPr/>
            <p:nvPr/>
          </p:nvSpPr>
          <p:spPr>
            <a:xfrm>
              <a:off x="6844197" y="5053193"/>
              <a:ext cx="122594" cy="196150"/>
            </a:xfrm>
            <a:prstGeom prst="flowChartDecision">
              <a:avLst/>
            </a:prstGeom>
            <a:gradFill>
              <a:gsLst>
                <a:gs pos="100000">
                  <a:srgbClr val="F45A9C"/>
                </a:gs>
                <a:gs pos="50000">
                  <a:srgbClr val="49E8F9"/>
                </a:gs>
                <a:gs pos="0">
                  <a:srgbClr val="FFFA33"/>
                </a:gs>
              </a:gsLst>
              <a:lin ang="5400000" scaled="1"/>
            </a:gra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900" b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1" name="Блок-схема: решение 20"/>
            <p:cNvSpPr/>
            <p:nvPr/>
          </p:nvSpPr>
          <p:spPr>
            <a:xfrm>
              <a:off x="7410782" y="5408715"/>
              <a:ext cx="122594" cy="196150"/>
            </a:xfrm>
            <a:prstGeom prst="flowChartDecision">
              <a:avLst/>
            </a:prstGeom>
            <a:gradFill>
              <a:gsLst>
                <a:gs pos="100000">
                  <a:srgbClr val="E267FD"/>
                </a:gs>
                <a:gs pos="68000">
                  <a:srgbClr val="49E8F9"/>
                </a:gs>
                <a:gs pos="34000">
                  <a:srgbClr val="7EDF25"/>
                </a:gs>
                <a:gs pos="0">
                  <a:srgbClr val="FFFA33"/>
                </a:gs>
              </a:gsLst>
              <a:lin ang="5400000" scaled="1"/>
            </a:gra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900" b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2" name="Блок-схема: решение 21"/>
            <p:cNvSpPr/>
            <p:nvPr/>
          </p:nvSpPr>
          <p:spPr>
            <a:xfrm>
              <a:off x="6832548" y="4738372"/>
              <a:ext cx="122594" cy="196150"/>
            </a:xfrm>
            <a:prstGeom prst="flowChartDecision">
              <a:avLst/>
            </a:prstGeom>
            <a:gradFill>
              <a:gsLst>
                <a:gs pos="100000">
                  <a:srgbClr val="E267FD"/>
                </a:gs>
                <a:gs pos="35000">
                  <a:srgbClr val="7EDF25"/>
                </a:gs>
                <a:gs pos="0">
                  <a:srgbClr val="FFFA33"/>
                </a:gs>
                <a:gs pos="68000">
                  <a:srgbClr val="49E8F9"/>
                </a:gs>
              </a:gsLst>
              <a:lin ang="5400000" scaled="1"/>
            </a:gra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900" b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3" name="Блок-схема: решение 22"/>
            <p:cNvSpPr/>
            <p:nvPr/>
          </p:nvSpPr>
          <p:spPr>
            <a:xfrm>
              <a:off x="7090710" y="4384891"/>
              <a:ext cx="122594" cy="196150"/>
            </a:xfrm>
            <a:prstGeom prst="flowChartDecision">
              <a:avLst/>
            </a:prstGeom>
            <a:gradFill>
              <a:gsLst>
                <a:gs pos="0">
                  <a:srgbClr val="E267FD"/>
                </a:gs>
                <a:gs pos="100000">
                  <a:srgbClr val="FFFA33"/>
                </a:gs>
              </a:gsLst>
              <a:lin ang="5400000" scaled="1"/>
            </a:gra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900" b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4" name="Блок-схема: решение 23"/>
            <p:cNvSpPr/>
            <p:nvPr/>
          </p:nvSpPr>
          <p:spPr>
            <a:xfrm>
              <a:off x="7701225" y="4867096"/>
              <a:ext cx="122594" cy="196150"/>
            </a:xfrm>
            <a:prstGeom prst="flowChartDecision">
              <a:avLst/>
            </a:prstGeom>
            <a:gradFill>
              <a:gsLst>
                <a:gs pos="0">
                  <a:srgbClr val="FFFA33"/>
                </a:gs>
                <a:gs pos="100000">
                  <a:srgbClr val="49E8F9"/>
                </a:gs>
              </a:gsLst>
              <a:lin ang="5400000" scaled="1"/>
            </a:gra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900" b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5" name="Блок-схема: решение 24"/>
            <p:cNvSpPr/>
            <p:nvPr/>
          </p:nvSpPr>
          <p:spPr>
            <a:xfrm>
              <a:off x="5666172" y="4482966"/>
              <a:ext cx="122594" cy="196150"/>
            </a:xfrm>
            <a:prstGeom prst="flowChartDecision">
              <a:avLst/>
            </a:prstGeom>
            <a:gradFill>
              <a:gsLst>
                <a:gs pos="0">
                  <a:srgbClr val="F45A9C"/>
                </a:gs>
                <a:gs pos="100000">
                  <a:srgbClr val="49E8F9"/>
                </a:gs>
              </a:gsLst>
              <a:lin ang="5400000" scaled="1"/>
            </a:gra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900" b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6" name="Блок-схема: решение 25"/>
            <p:cNvSpPr/>
            <p:nvPr/>
          </p:nvSpPr>
          <p:spPr>
            <a:xfrm>
              <a:off x="5302172" y="4701593"/>
              <a:ext cx="122594" cy="196150"/>
            </a:xfrm>
            <a:prstGeom prst="flowChartDecision">
              <a:avLst/>
            </a:prstGeom>
            <a:solidFill>
              <a:srgbClr val="FF792F"/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900" b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7" name="Блок-схема: решение 26"/>
            <p:cNvSpPr/>
            <p:nvPr/>
          </p:nvSpPr>
          <p:spPr>
            <a:xfrm>
              <a:off x="4771848" y="4090667"/>
              <a:ext cx="122594" cy="196150"/>
            </a:xfrm>
            <a:prstGeom prst="flowChartDecision">
              <a:avLst/>
            </a:prstGeom>
            <a:gradFill>
              <a:gsLst>
                <a:gs pos="50400">
                  <a:srgbClr val="7EDF25"/>
                </a:gs>
                <a:gs pos="0">
                  <a:srgbClr val="FFFA33"/>
                </a:gs>
                <a:gs pos="100000">
                  <a:srgbClr val="49E8F9"/>
                </a:gs>
              </a:gsLst>
              <a:lin ang="5400000" scaled="1"/>
            </a:gra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900" b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6638648" y="1076133"/>
              <a:ext cx="53368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900" b="1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-52"/>
                </a:rPr>
                <a:t>№24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137593" y="1870209"/>
              <a:ext cx="59988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900" b="1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-52"/>
                </a:rPr>
                <a:t>№125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570545" y="2008829"/>
              <a:ext cx="64126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900" b="1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-52"/>
                </a:rPr>
                <a:t>№165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511109" y="2592301"/>
              <a:ext cx="58614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900" b="1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-52"/>
                </a:rPr>
                <a:t>№146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920361" y="3036139"/>
              <a:ext cx="57399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900" b="1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-52"/>
                </a:rPr>
                <a:t>№145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294556" y="3227218"/>
              <a:ext cx="54393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900" b="1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-52"/>
                </a:rPr>
                <a:t>№47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524558" y="3058648"/>
              <a:ext cx="54584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900" b="1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-52"/>
                </a:rPr>
                <a:t>№35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707580" y="3926587"/>
              <a:ext cx="49037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900" b="1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-52"/>
                </a:rPr>
                <a:t>№37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5069078" y="3111802"/>
              <a:ext cx="58466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900" b="1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-52"/>
                </a:rPr>
                <a:t>№43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4972625" y="3421884"/>
              <a:ext cx="60596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900" b="1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-52"/>
                </a:rPr>
                <a:t>№108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490824" y="3577118"/>
              <a:ext cx="62528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900" b="1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-52"/>
                </a:rPr>
                <a:t>№130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537495" y="4291902"/>
              <a:ext cx="60918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900" b="1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-52"/>
                </a:rPr>
                <a:t>№88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5213272" y="4484131"/>
              <a:ext cx="50121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900" b="1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-52"/>
                </a:rPr>
                <a:t>№36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460755" y="4697131"/>
              <a:ext cx="61395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900" b="1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-52"/>
                </a:rPr>
                <a:t>№134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5103179" y="4894579"/>
              <a:ext cx="54571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900" b="1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-52"/>
                </a:rPr>
                <a:t>ЦОТ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6871185" y="4592077"/>
              <a:ext cx="60411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900" b="1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-52"/>
                </a:rPr>
                <a:t>№176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6826302" y="4861259"/>
              <a:ext cx="54432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900" b="1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-52"/>
                </a:rPr>
                <a:t>№45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6418148" y="4946114"/>
              <a:ext cx="53699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900" b="1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-52"/>
                </a:rPr>
                <a:t>№157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6572907" y="5264921"/>
              <a:ext cx="68596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900" b="1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-52"/>
                </a:rPr>
                <a:t>№164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7209829" y="5609976"/>
              <a:ext cx="5244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900" b="1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-52"/>
                </a:rPr>
                <a:t>№151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7514878" y="5055042"/>
              <a:ext cx="52104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900" b="1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-52"/>
                </a:rPr>
                <a:t>№82</a:t>
              </a:r>
            </a:p>
          </p:txBody>
        </p:sp>
        <p:sp>
          <p:nvSpPr>
            <p:cNvPr id="16" name="Блок-схема: решение 15"/>
            <p:cNvSpPr/>
            <p:nvPr/>
          </p:nvSpPr>
          <p:spPr>
            <a:xfrm>
              <a:off x="5194491" y="3212080"/>
              <a:ext cx="122594" cy="196150"/>
            </a:xfrm>
            <a:prstGeom prst="flowChartDecision">
              <a:avLst/>
            </a:prstGeom>
            <a:gradFill>
              <a:gsLst>
                <a:gs pos="50000">
                  <a:srgbClr val="7EDF25"/>
                </a:gs>
                <a:gs pos="0">
                  <a:srgbClr val="E267FD"/>
                </a:gs>
                <a:gs pos="100000">
                  <a:srgbClr val="49E8F9"/>
                </a:gs>
              </a:gsLst>
              <a:lin ang="5400000" scaled="1"/>
            </a:gra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900" b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-52"/>
              </a:endParaRPr>
            </a:p>
          </p:txBody>
        </p:sp>
      </p:grpSp>
      <p:sp>
        <p:nvSpPr>
          <p:cNvPr id="51" name="Управляющая кнопка: настраиваемая 50">
            <a:hlinkClick r:id="rId7" action="ppaction://hlinksldjump" highlightClick="1"/>
          </p:cNvPr>
          <p:cNvSpPr/>
          <p:nvPr/>
        </p:nvSpPr>
        <p:spPr>
          <a:xfrm>
            <a:off x="9446876" y="3496170"/>
            <a:ext cx="2767171" cy="831401"/>
          </a:xfrm>
          <a:prstGeom prst="actionButtonBlank">
            <a:avLst/>
          </a:prstGeom>
          <a:solidFill>
            <a:srgbClr val="FFFA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Управляющая кнопка: настраиваемая 51">
            <a:hlinkClick r:id="rId8" action="ppaction://hlinksldjump" highlightClick="1"/>
          </p:cNvPr>
          <p:cNvSpPr/>
          <p:nvPr/>
        </p:nvSpPr>
        <p:spPr>
          <a:xfrm>
            <a:off x="9452579" y="4454586"/>
            <a:ext cx="2761468" cy="831401"/>
          </a:xfrm>
          <a:prstGeom prst="actionButtonBlank">
            <a:avLst/>
          </a:prstGeom>
          <a:solidFill>
            <a:srgbClr val="F45A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TextBox 54"/>
          <p:cNvSpPr txBox="1"/>
          <p:nvPr/>
        </p:nvSpPr>
        <p:spPr>
          <a:xfrm>
            <a:off x="9795119" y="757872"/>
            <a:ext cx="19538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0017F8"/>
                </a:solidFill>
                <a:latin typeface="Montserrat" panose="00000500000000000000" pitchFamily="2" charset="-52"/>
              </a:rPr>
              <a:t>естественно-научный профиль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9800966" y="1736729"/>
            <a:ext cx="19700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0017F8"/>
                </a:solidFill>
                <a:latin typeface="Montserrat" panose="00000500000000000000" pitchFamily="2" charset="-52"/>
              </a:rPr>
              <a:t>технологический профиль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9778917" y="2705679"/>
            <a:ext cx="19700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0017F8"/>
                </a:solidFill>
                <a:latin typeface="Montserrat" panose="00000500000000000000" pitchFamily="2" charset="-52"/>
              </a:rPr>
              <a:t>гуманитарный профиль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9800966" y="3588704"/>
            <a:ext cx="19700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0017F8"/>
                </a:solidFill>
                <a:latin typeface="Montserrat" panose="00000500000000000000" pitchFamily="2" charset="-52"/>
              </a:rPr>
              <a:t>социально-экономический профиль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9795119" y="4644261"/>
            <a:ext cx="1953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0017F8"/>
                </a:solidFill>
                <a:latin typeface="Montserrat" panose="00000500000000000000" pitchFamily="2" charset="-52"/>
              </a:rPr>
              <a:t>универсальный профиль</a:t>
            </a:r>
          </a:p>
        </p:txBody>
      </p:sp>
      <p:sp>
        <p:nvSpPr>
          <p:cNvPr id="53" name="Управляющая кнопка: настраиваемая 52">
            <a:hlinkClick r:id="rId9" action="ppaction://hlinksldjump" highlightClick="1"/>
          </p:cNvPr>
          <p:cNvSpPr/>
          <p:nvPr/>
        </p:nvSpPr>
        <p:spPr>
          <a:xfrm>
            <a:off x="9446876" y="5425107"/>
            <a:ext cx="2767171" cy="831401"/>
          </a:xfrm>
          <a:prstGeom prst="actionButtonBlank">
            <a:avLst/>
          </a:prstGeom>
          <a:solidFill>
            <a:srgbClr val="FF7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TextBox 63"/>
          <p:cNvSpPr txBox="1"/>
          <p:nvPr/>
        </p:nvSpPr>
        <p:spPr>
          <a:xfrm>
            <a:off x="9795119" y="5609974"/>
            <a:ext cx="1953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0017F8"/>
                </a:solidFill>
                <a:latin typeface="Montserrat" panose="00000500000000000000" pitchFamily="2" charset="-52"/>
              </a:rPr>
              <a:t>индивидуальный учебный план</a:t>
            </a:r>
          </a:p>
        </p:txBody>
      </p:sp>
    </p:spTree>
    <p:extLst>
      <p:ext uri="{BB962C8B-B14F-4D97-AF65-F5344CB8AC3E}">
        <p14:creationId xmlns:p14="http://schemas.microsoft.com/office/powerpoint/2010/main" val="828688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Скругленный прямоугольник 24"/>
          <p:cNvSpPr/>
          <p:nvPr/>
        </p:nvSpPr>
        <p:spPr>
          <a:xfrm>
            <a:off x="4520485" y="334850"/>
            <a:ext cx="7340958" cy="6194739"/>
          </a:xfrm>
          <a:prstGeom prst="roundRect">
            <a:avLst>
              <a:gd name="adj" fmla="val 0"/>
            </a:avLst>
          </a:prstGeom>
          <a:solidFill>
            <a:srgbClr val="7EDF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2">
                  <a:lumMod val="10000"/>
                </a:schemeClr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5607597"/>
              </p:ext>
            </p:extLst>
          </p:nvPr>
        </p:nvGraphicFramePr>
        <p:xfrm>
          <a:off x="334849" y="334850"/>
          <a:ext cx="4064644" cy="61947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6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62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48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68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2978"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химия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биология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математика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9176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35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EDF2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EDF2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9176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36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7EDF2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7EDF2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7EDF2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9176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45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7EDF2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7EDF2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9176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47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7EDF2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7EDF2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9176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88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7EDF2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7EDF2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9176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108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7EDF2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7EDF2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9176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130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7EDF2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7EDF2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9176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146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7EDF2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7EDF2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9176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151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7EDF2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7EDF2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9176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165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7EDF2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7EDF2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4804012" y="646717"/>
            <a:ext cx="67264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17F8"/>
                </a:solidFill>
                <a:latin typeface="AKONY" pitchFamily="50" charset="-52"/>
              </a:rPr>
              <a:t>ЕСТЕСТВЕННО-НАУЧНЫЙ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804012" y="2213020"/>
            <a:ext cx="67264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rgbClr val="0017F8"/>
                </a:solidFill>
                <a:latin typeface="Montserrat" panose="00000500000000000000" pitchFamily="2" charset="-52"/>
              </a:rPr>
              <a:t>Естественно-научный профиль способствует развитию исследовательского интереса и формированию основ математического мышления. Даёт комплексное представление о современном состоянии естествознания и позволяет удовлетворить образовательные потребности обучающихся, связанные с изучением наук о жизни. 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804012" y="1660130"/>
            <a:ext cx="4026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17F8"/>
                </a:solidFill>
                <a:latin typeface="Montserrat" panose="00000500000000000000" pitchFamily="2" charset="-52"/>
              </a:rPr>
              <a:t>Медицина, биотехнологии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4804012" y="4751475"/>
            <a:ext cx="312194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rgbClr val="0017F8"/>
                </a:solidFill>
                <a:latin typeface="Montserrat" panose="00000500000000000000" pitchFamily="2" charset="-52"/>
              </a:rPr>
              <a:t>Создает материалы, способные распадаться на безвредные для окружающей среды вещества, и материалы, которые можно использовать в медицине при разработке </a:t>
            </a:r>
            <a:r>
              <a:rPr lang="ru-RU" sz="1100" b="1" dirty="0" err="1">
                <a:solidFill>
                  <a:srgbClr val="0017F8"/>
                </a:solidFill>
                <a:latin typeface="Montserrat" panose="00000500000000000000" pitchFamily="2" charset="-52"/>
              </a:rPr>
              <a:t>киберпротезов</a:t>
            </a:r>
            <a:r>
              <a:rPr lang="ru-RU" sz="1100" b="1" dirty="0">
                <a:solidFill>
                  <a:srgbClr val="0017F8"/>
                </a:solidFill>
                <a:latin typeface="Montserrat" panose="00000500000000000000" pitchFamily="2" charset="-52"/>
              </a:rPr>
              <a:t> и выращивании искусственных органов.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256897" y="4751475"/>
            <a:ext cx="327360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rgbClr val="0017F8"/>
                </a:solidFill>
                <a:latin typeface="Montserrat" panose="00000500000000000000" pitchFamily="2" charset="-52"/>
              </a:rPr>
              <a:t>Специалист по  разработке индивидуальных схем питания, основанных на данных о молекулярном составе пищи с учетом результатов генетического анализа человека и особенностей его физиологических процессов.</a:t>
            </a:r>
            <a:br>
              <a:rPr lang="ru-RU" sz="1100" b="1" dirty="0">
                <a:solidFill>
                  <a:srgbClr val="0017F8"/>
                </a:solidFill>
                <a:latin typeface="Montserrat" panose="00000500000000000000" pitchFamily="2" charset="-52"/>
              </a:rPr>
            </a:br>
            <a:endParaRPr lang="ru-RU" sz="1100" b="1" dirty="0">
              <a:solidFill>
                <a:srgbClr val="0017F8"/>
              </a:solidFill>
              <a:latin typeface="Montserrat" panose="00000500000000000000" pitchFamily="2" charset="-52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4881286" y="3780431"/>
            <a:ext cx="6624000" cy="0"/>
          </a:xfrm>
          <a:prstGeom prst="line">
            <a:avLst/>
          </a:prstGeom>
          <a:ln w="1270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4804012" y="4156914"/>
            <a:ext cx="33300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17F8"/>
                </a:solidFill>
                <a:latin typeface="Montserrat" panose="00000500000000000000" pitchFamily="2" charset="-52"/>
              </a:rPr>
              <a:t>Разработчик биосовместимых и </a:t>
            </a:r>
            <a:r>
              <a:rPr lang="ru-RU" sz="1200" b="1" dirty="0" err="1">
                <a:solidFill>
                  <a:srgbClr val="0017F8"/>
                </a:solidFill>
                <a:latin typeface="Montserrat" panose="00000500000000000000" pitchFamily="2" charset="-52"/>
              </a:rPr>
              <a:t>биоразлагаемых</a:t>
            </a:r>
            <a:r>
              <a:rPr lang="ru-RU" sz="1200" b="1" dirty="0">
                <a:solidFill>
                  <a:srgbClr val="0017F8"/>
                </a:solidFill>
                <a:latin typeface="Montserrat" panose="00000500000000000000" pitchFamily="2" charset="-52"/>
              </a:rPr>
              <a:t> материалов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256897" y="4156914"/>
            <a:ext cx="32736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17F8"/>
                </a:solidFill>
                <a:latin typeface="Montserrat" panose="00000500000000000000" pitchFamily="2" charset="-52"/>
              </a:rPr>
              <a:t>Молекулярный </a:t>
            </a:r>
            <a:br>
              <a:rPr lang="ru-RU" sz="1200" b="1" dirty="0">
                <a:solidFill>
                  <a:srgbClr val="0017F8"/>
                </a:solidFill>
                <a:latin typeface="Montserrat" panose="00000500000000000000" pitchFamily="2" charset="-52"/>
              </a:rPr>
            </a:br>
            <a:r>
              <a:rPr lang="ru-RU" sz="1200" b="1" dirty="0">
                <a:solidFill>
                  <a:srgbClr val="0017F8"/>
                </a:solidFill>
                <a:latin typeface="Montserrat" panose="00000500000000000000" pitchFamily="2" charset="-52"/>
              </a:rPr>
              <a:t>диетолог</a:t>
            </a:r>
          </a:p>
        </p:txBody>
      </p:sp>
      <p:sp>
        <p:nvSpPr>
          <p:cNvPr id="7" name="Управляющая кнопка: настраиваемая 6">
            <a:hlinkClick r:id="rId2" action="ppaction://hlinksldjump" highlightClick="1"/>
          </p:cNvPr>
          <p:cNvSpPr/>
          <p:nvPr/>
        </p:nvSpPr>
        <p:spPr>
          <a:xfrm>
            <a:off x="11505286" y="6169589"/>
            <a:ext cx="360000" cy="360000"/>
          </a:xfrm>
          <a:prstGeom prst="actionButtonBlank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0958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Скругленный прямоугольник 24"/>
          <p:cNvSpPr/>
          <p:nvPr/>
        </p:nvSpPr>
        <p:spPr>
          <a:xfrm>
            <a:off x="4524328" y="328411"/>
            <a:ext cx="7340958" cy="6194739"/>
          </a:xfrm>
          <a:prstGeom prst="roundRect">
            <a:avLst>
              <a:gd name="adj" fmla="val 0"/>
            </a:avLst>
          </a:prstGeom>
          <a:solidFill>
            <a:srgbClr val="49E8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804012" y="646717"/>
            <a:ext cx="67264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17F8"/>
                </a:solidFill>
                <a:latin typeface="AKONY" pitchFamily="50" charset="-52"/>
              </a:rPr>
              <a:t>ТЕХНОЛОГИЧЕСКИЙ</a:t>
            </a: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4654494"/>
              </p:ext>
            </p:extLst>
          </p:nvPr>
        </p:nvGraphicFramePr>
        <p:xfrm>
          <a:off x="334849" y="334850"/>
          <a:ext cx="4064644" cy="61947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6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62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48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68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6103"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математика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физика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информатика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6390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35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FE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FE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FE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6390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36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0FE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0FE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0FE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6390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37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0FE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0FE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6390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43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0FE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0FE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0FE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6390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45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49E8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0FE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6390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47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0FE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0FE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0FE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6390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82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0FE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0FE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6390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88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0FE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0FE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0FE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6390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108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0FE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0FE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6390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125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0FE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0FE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6390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130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0FE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0FE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0FE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6390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134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0FE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0FE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46390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145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0FE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0FE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46390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151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0FE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0FE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46390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157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0FE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0FE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46390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164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0FE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0FE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0FE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46390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165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0FE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0FE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4804012" y="2180972"/>
            <a:ext cx="67264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rgbClr val="0017F8"/>
                </a:solidFill>
                <a:latin typeface="Montserrat" panose="00000500000000000000" pitchFamily="2" charset="-52"/>
              </a:rPr>
              <a:t>Технологический профиль способствует формированию технического и математического мышления.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804012" y="1320177"/>
            <a:ext cx="51997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17F8"/>
                </a:solidFill>
                <a:latin typeface="Montserrat" panose="00000500000000000000" pitchFamily="2" charset="-52"/>
              </a:rPr>
              <a:t>Инженерия, информационные технологии, производственная сфера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4804012" y="4751475"/>
            <a:ext cx="3121942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rgbClr val="0017F8"/>
                </a:solidFill>
                <a:latin typeface="Montserrat" panose="00000500000000000000" pitchFamily="2" charset="-52"/>
              </a:rPr>
              <a:t>Проектирует макеты конструкций, подбирает компоненты для их печати, планирует и контролирует установку арматуры и коммуникаций с помощью роботов- манипуляторов и сопровождает процесс печати домов.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8256897" y="4751475"/>
            <a:ext cx="327360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rgbClr val="0017F8"/>
                </a:solidFill>
                <a:latin typeface="Montserrat" panose="00000500000000000000" pitchFamily="2" charset="-52"/>
              </a:rPr>
              <a:t>Специалист, который маркирует подлинность модной одежды или аксессуаров, используя технологии </a:t>
            </a:r>
            <a:r>
              <a:rPr lang="ru-RU" sz="1100" b="1" dirty="0" err="1">
                <a:solidFill>
                  <a:srgbClr val="0017F8"/>
                </a:solidFill>
                <a:latin typeface="Montserrat" panose="00000500000000000000" pitchFamily="2" charset="-52"/>
              </a:rPr>
              <a:t>блокчейна</a:t>
            </a:r>
            <a:r>
              <a:rPr lang="ru-RU" sz="1100" b="1" dirty="0">
                <a:solidFill>
                  <a:srgbClr val="0017F8"/>
                </a:solidFill>
                <a:latin typeface="Montserrat" panose="00000500000000000000" pitchFamily="2" charset="-52"/>
              </a:rPr>
              <a:t>.</a:t>
            </a: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flipV="1">
            <a:off x="4881286" y="3780431"/>
            <a:ext cx="6624000" cy="0"/>
          </a:xfrm>
          <a:prstGeom prst="line">
            <a:avLst/>
          </a:prstGeom>
          <a:ln w="1270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4804012" y="4156914"/>
            <a:ext cx="33300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17F8"/>
                </a:solidFill>
                <a:latin typeface="Montserrat" panose="00000500000000000000" pitchFamily="2" charset="-52"/>
              </a:rPr>
              <a:t>Инженер 3-</a:t>
            </a:r>
            <a:r>
              <a:rPr lang="en-US" sz="1200" b="1" dirty="0">
                <a:solidFill>
                  <a:srgbClr val="0017F8"/>
                </a:solidFill>
                <a:latin typeface="Montserrat" panose="00000500000000000000" pitchFamily="2" charset="-52"/>
              </a:rPr>
              <a:t>D</a:t>
            </a:r>
            <a:r>
              <a:rPr lang="ru-RU" sz="1200" b="1" dirty="0">
                <a:solidFill>
                  <a:srgbClr val="0017F8"/>
                </a:solidFill>
                <a:latin typeface="Montserrat" panose="00000500000000000000" pitchFamily="2" charset="-52"/>
              </a:rPr>
              <a:t> печати</a:t>
            </a:r>
            <a:br>
              <a:rPr lang="ru-RU" sz="1200" b="1" dirty="0">
                <a:solidFill>
                  <a:srgbClr val="0017F8"/>
                </a:solidFill>
                <a:latin typeface="Montserrat" panose="00000500000000000000" pitchFamily="2" charset="-52"/>
              </a:rPr>
            </a:br>
            <a:r>
              <a:rPr lang="ru-RU" sz="1200" b="1" dirty="0">
                <a:solidFill>
                  <a:srgbClr val="0017F8"/>
                </a:solidFill>
                <a:latin typeface="Montserrat" panose="00000500000000000000" pitchFamily="2" charset="-52"/>
              </a:rPr>
              <a:t>в строительстве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8256897" y="4156914"/>
            <a:ext cx="32736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17F8"/>
                </a:solidFill>
                <a:latin typeface="Montserrat" panose="00000500000000000000" pitchFamily="2" charset="-52"/>
              </a:rPr>
              <a:t>Эксперт по </a:t>
            </a:r>
            <a:r>
              <a:rPr lang="ru-RU" sz="1200" b="1" dirty="0" err="1">
                <a:solidFill>
                  <a:srgbClr val="0017F8"/>
                </a:solidFill>
                <a:latin typeface="Montserrat" panose="00000500000000000000" pitchFamily="2" charset="-52"/>
              </a:rPr>
              <a:t>блокчейн</a:t>
            </a:r>
            <a:r>
              <a:rPr lang="ru-RU" sz="1200" b="1" dirty="0">
                <a:solidFill>
                  <a:srgbClr val="0017F8"/>
                </a:solidFill>
                <a:latin typeface="Montserrat" panose="00000500000000000000" pitchFamily="2" charset="-52"/>
              </a:rPr>
              <a:t>-верификации</a:t>
            </a:r>
            <a:br>
              <a:rPr lang="ru-RU" sz="1200" b="1" dirty="0">
                <a:solidFill>
                  <a:srgbClr val="0017F8"/>
                </a:solidFill>
                <a:latin typeface="Montserrat" panose="00000500000000000000" pitchFamily="2" charset="-52"/>
              </a:rPr>
            </a:br>
            <a:r>
              <a:rPr lang="ru-RU" sz="1200" b="1" dirty="0">
                <a:solidFill>
                  <a:srgbClr val="0017F8"/>
                </a:solidFill>
                <a:latin typeface="Montserrat" panose="00000500000000000000" pitchFamily="2" charset="-52"/>
              </a:rPr>
              <a:t>подлинности бренда</a:t>
            </a:r>
          </a:p>
        </p:txBody>
      </p:sp>
      <p:sp>
        <p:nvSpPr>
          <p:cNvPr id="30" name="Управляющая кнопка: настраиваемая 29">
            <a:hlinkClick r:id="rId2" action="ppaction://hlinksldjump" highlightClick="1"/>
          </p:cNvPr>
          <p:cNvSpPr/>
          <p:nvPr/>
        </p:nvSpPr>
        <p:spPr>
          <a:xfrm>
            <a:off x="11505286" y="6169589"/>
            <a:ext cx="360000" cy="360000"/>
          </a:xfrm>
          <a:prstGeom prst="actionButtonBlank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732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Скругленный прямоугольник 24"/>
          <p:cNvSpPr/>
          <p:nvPr/>
        </p:nvSpPr>
        <p:spPr>
          <a:xfrm>
            <a:off x="4721821" y="393573"/>
            <a:ext cx="7340958" cy="6194739"/>
          </a:xfrm>
          <a:prstGeom prst="roundRect">
            <a:avLst>
              <a:gd name="adj" fmla="val 0"/>
            </a:avLst>
          </a:prstGeom>
          <a:solidFill>
            <a:srgbClr val="E267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804012" y="646717"/>
            <a:ext cx="67264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17F8"/>
                </a:solidFill>
                <a:latin typeface="AKONY" pitchFamily="50" charset="-52"/>
              </a:rPr>
              <a:t>ГУМАНИТАРНЫЙ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804012" y="2180972"/>
            <a:ext cx="67264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rgbClr val="0017F8"/>
                </a:solidFill>
                <a:latin typeface="Montserrat" panose="00000500000000000000" pitchFamily="2" charset="-52"/>
              </a:rPr>
              <a:t>Гуманитарный профиль образования — это углублённое изучение дисциплин, связанных с человеком и его жизнедеятельностью в обществе. 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804012" y="1320177"/>
            <a:ext cx="51997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17F8"/>
                </a:solidFill>
                <a:latin typeface="Montserrat" panose="00000500000000000000" pitchFamily="2" charset="-52"/>
              </a:rPr>
              <a:t>Педагогика, психология, </a:t>
            </a:r>
            <a:br>
              <a:rPr lang="ru-RU" b="1" dirty="0">
                <a:solidFill>
                  <a:srgbClr val="0017F8"/>
                </a:solidFill>
                <a:latin typeface="Montserrat" panose="00000500000000000000" pitchFamily="2" charset="-52"/>
              </a:rPr>
            </a:br>
            <a:r>
              <a:rPr lang="ru-RU" b="1" dirty="0">
                <a:solidFill>
                  <a:srgbClr val="0017F8"/>
                </a:solidFill>
                <a:latin typeface="Montserrat" panose="00000500000000000000" pitchFamily="2" charset="-52"/>
              </a:rPr>
              <a:t>общественные отношения</a:t>
            </a: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1808246"/>
              </p:ext>
            </p:extLst>
          </p:nvPr>
        </p:nvGraphicFramePr>
        <p:xfrm>
          <a:off x="334849" y="334850"/>
          <a:ext cx="4064645" cy="61947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02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05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05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66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66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60653"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общ.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ист.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лит.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ин. яз.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1281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37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26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267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1281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43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E26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E26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1281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45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E26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E26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1281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47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E26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E267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1281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108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E26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E26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1281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145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E26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E26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1281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146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E26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E26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21281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151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E26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E26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21281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157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E26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E267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21281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165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E26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E26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21281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176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E26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E26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8" name="Прямоугольник 17"/>
          <p:cNvSpPr/>
          <p:nvPr/>
        </p:nvSpPr>
        <p:spPr>
          <a:xfrm>
            <a:off x="4804012" y="4751475"/>
            <a:ext cx="3121942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rgbClr val="0017F8"/>
                </a:solidFill>
                <a:latin typeface="Montserrat" panose="00000500000000000000" pitchFamily="2" charset="-52"/>
              </a:rPr>
              <a:t>Специалист, который прекрасно ориентируется в  культурном поле и  может создать программу эстетического развития в  соответствии со вкусами, запросами и возможностями клиента.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8256897" y="4751475"/>
            <a:ext cx="3273603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rgbClr val="0017F8"/>
                </a:solidFill>
                <a:latin typeface="Montserrat" panose="00000500000000000000" pitchFamily="2" charset="-52"/>
              </a:rPr>
              <a:t>Специалист, который разбивает учебные материалы на минимальные блоки знаний для того, чтобы уже из  них собирать учебные курсы и программы, подходящие под конкретные задачи.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V="1">
            <a:off x="4881286" y="3780431"/>
            <a:ext cx="6624000" cy="0"/>
          </a:xfrm>
          <a:prstGeom prst="line">
            <a:avLst/>
          </a:prstGeom>
          <a:ln w="1270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4804012" y="4156914"/>
            <a:ext cx="33300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17F8"/>
                </a:solidFill>
                <a:latin typeface="Montserrat" panose="00000500000000000000" pitchFamily="2" charset="-52"/>
              </a:rPr>
              <a:t>Личный </a:t>
            </a:r>
            <a:r>
              <a:rPr lang="ru-RU" sz="1200" b="1" dirty="0" err="1">
                <a:solidFill>
                  <a:srgbClr val="0017F8"/>
                </a:solidFill>
                <a:latin typeface="Montserrat" panose="00000500000000000000" pitchFamily="2" charset="-52"/>
              </a:rPr>
              <a:t>тьютор</a:t>
            </a:r>
            <a:r>
              <a:rPr lang="ru-RU" sz="1200" b="1" dirty="0">
                <a:solidFill>
                  <a:srgbClr val="0017F8"/>
                </a:solidFill>
                <a:latin typeface="Montserrat" panose="00000500000000000000" pitchFamily="2" charset="-52"/>
              </a:rPr>
              <a:t> по </a:t>
            </a:r>
            <a:br>
              <a:rPr lang="ru-RU" sz="1200" b="1" dirty="0">
                <a:solidFill>
                  <a:srgbClr val="0017F8"/>
                </a:solidFill>
                <a:latin typeface="Montserrat" panose="00000500000000000000" pitchFamily="2" charset="-52"/>
              </a:rPr>
            </a:br>
            <a:r>
              <a:rPr lang="ru-RU" sz="1200" b="1" dirty="0">
                <a:solidFill>
                  <a:srgbClr val="0017F8"/>
                </a:solidFill>
                <a:latin typeface="Montserrat" panose="00000500000000000000" pitchFamily="2" charset="-52"/>
              </a:rPr>
              <a:t>эстетическому развитию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8256897" y="4156914"/>
            <a:ext cx="32736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17F8"/>
                </a:solidFill>
                <a:latin typeface="Montserrat" panose="00000500000000000000" pitchFamily="2" charset="-52"/>
              </a:rPr>
              <a:t>Распаковщик/упаковщик образовательного контента</a:t>
            </a:r>
          </a:p>
        </p:txBody>
      </p:sp>
      <p:sp>
        <p:nvSpPr>
          <p:cNvPr id="23" name="Управляющая кнопка: настраиваемая 22">
            <a:hlinkClick r:id="rId2" action="ppaction://hlinksldjump" highlightClick="1"/>
          </p:cNvPr>
          <p:cNvSpPr/>
          <p:nvPr/>
        </p:nvSpPr>
        <p:spPr>
          <a:xfrm>
            <a:off x="11505286" y="6169589"/>
            <a:ext cx="360000" cy="360000"/>
          </a:xfrm>
          <a:prstGeom prst="actionButtonBlank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752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Скругленный прямоугольник 24"/>
          <p:cNvSpPr/>
          <p:nvPr/>
        </p:nvSpPr>
        <p:spPr>
          <a:xfrm>
            <a:off x="4520700" y="328411"/>
            <a:ext cx="7340958" cy="6194739"/>
          </a:xfrm>
          <a:prstGeom prst="roundRect">
            <a:avLst>
              <a:gd name="adj" fmla="val 0"/>
            </a:avLst>
          </a:prstGeom>
          <a:solidFill>
            <a:srgbClr val="FFFA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9127522"/>
              </p:ext>
            </p:extLst>
          </p:nvPr>
        </p:nvGraphicFramePr>
        <p:xfrm>
          <a:off x="327546" y="334846"/>
          <a:ext cx="4070323" cy="61883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59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00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43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4289"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математика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обществознание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9601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24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5831304"/>
                  </a:ext>
                </a:extLst>
              </a:tr>
              <a:tr h="389601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35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A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A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9601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37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FFFA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FFFA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9601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45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FFFA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FFFA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9601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47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FFFA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FFFA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9601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82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FFFA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FFFA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9601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88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FFFA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FFFA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9601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125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FFFA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FFFA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9601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130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FFFA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FFFA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9601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145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FFFA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FFFA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89601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146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FFFA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FFFA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89601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151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FFFA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FFFA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89601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164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FFFA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FFFA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89601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165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FFFA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FFFA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89601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176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FFFA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FFFA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18" name="Прямоугольник 17"/>
          <p:cNvSpPr/>
          <p:nvPr/>
        </p:nvSpPr>
        <p:spPr>
          <a:xfrm>
            <a:off x="4804012" y="646717"/>
            <a:ext cx="67264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17F8"/>
                </a:solidFill>
                <a:latin typeface="AKONY" pitchFamily="50" charset="-52"/>
              </a:rPr>
              <a:t>СОЦИАЛЬНО-ЭКОНОМИЧЕСКИЙ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4804012" y="2523776"/>
            <a:ext cx="67264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rgbClr val="0017F8"/>
                </a:solidFill>
                <a:latin typeface="Montserrat" panose="00000500000000000000" pitchFamily="2" charset="-52"/>
              </a:rPr>
              <a:t>Технологический профиль способствует формированию технического и математического мышления.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4804012" y="1676483"/>
            <a:ext cx="67264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17F8"/>
                </a:solidFill>
                <a:latin typeface="Montserrat" panose="00000500000000000000" pitchFamily="2" charset="-52"/>
              </a:rPr>
              <a:t>Социальная сфера, обработка информации, управление, предпринимательство, финансы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4804012" y="4751475"/>
            <a:ext cx="3121942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rgbClr val="0017F8"/>
                </a:solidFill>
                <a:latin typeface="Montserrat" panose="00000500000000000000" pitchFamily="2" charset="-52"/>
              </a:rPr>
              <a:t>Специалист, помогающий ненасильственным путем решать конфликты, возникающие между социальными группами на имущественной, культурной, национальной, религиозной и других почвах.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8256897" y="4751475"/>
            <a:ext cx="3273603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rgbClr val="0017F8"/>
                </a:solidFill>
                <a:latin typeface="Montserrat" panose="00000500000000000000" pitchFamily="2" charset="-52"/>
              </a:rPr>
              <a:t>Специалист, который курирует платформу для обмена вещами, едой и услугами, отслеживая неприемлемое поведение, напоминая правила обмена и улучшая систему в соответствии с пожеланиями пользователей.</a:t>
            </a: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V="1">
            <a:off x="4881286" y="3780431"/>
            <a:ext cx="6624000" cy="0"/>
          </a:xfrm>
          <a:prstGeom prst="line">
            <a:avLst/>
          </a:prstGeom>
          <a:ln w="1270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04012" y="4156914"/>
            <a:ext cx="33300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17F8"/>
                </a:solidFill>
                <a:latin typeface="Montserrat" panose="00000500000000000000" pitchFamily="2" charset="-52"/>
              </a:rPr>
              <a:t>Медиатор социальных</a:t>
            </a:r>
            <a:br>
              <a:rPr lang="ru-RU" sz="1200" b="1" dirty="0">
                <a:solidFill>
                  <a:srgbClr val="0017F8"/>
                </a:solidFill>
                <a:latin typeface="Montserrat" panose="00000500000000000000" pitchFamily="2" charset="-52"/>
              </a:rPr>
            </a:br>
            <a:r>
              <a:rPr lang="ru-RU" sz="1200" b="1" dirty="0">
                <a:solidFill>
                  <a:srgbClr val="0017F8"/>
                </a:solidFill>
                <a:latin typeface="Montserrat" panose="00000500000000000000" pitchFamily="2" charset="-52"/>
              </a:rPr>
              <a:t>конфликтов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8256897" y="4156914"/>
            <a:ext cx="32736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17F8"/>
                </a:solidFill>
                <a:latin typeface="Montserrat" panose="00000500000000000000" pitchFamily="2" charset="-52"/>
              </a:rPr>
              <a:t>Модератор </a:t>
            </a:r>
            <a:br>
              <a:rPr lang="ru-RU" sz="1200" b="1" dirty="0">
                <a:solidFill>
                  <a:srgbClr val="0017F8"/>
                </a:solidFill>
                <a:latin typeface="Montserrat" panose="00000500000000000000" pitchFamily="2" charset="-52"/>
              </a:rPr>
            </a:br>
            <a:r>
              <a:rPr lang="ru-RU" sz="1200" b="1" dirty="0" err="1">
                <a:solidFill>
                  <a:srgbClr val="0017F8"/>
                </a:solidFill>
                <a:latin typeface="Montserrat" panose="00000500000000000000" pitchFamily="2" charset="-52"/>
              </a:rPr>
              <a:t>шеринговых</a:t>
            </a:r>
            <a:r>
              <a:rPr lang="ru-RU" sz="1200" b="1" dirty="0">
                <a:solidFill>
                  <a:srgbClr val="0017F8"/>
                </a:solidFill>
                <a:latin typeface="Montserrat" panose="00000500000000000000" pitchFamily="2" charset="-52"/>
              </a:rPr>
              <a:t> платформ</a:t>
            </a:r>
          </a:p>
        </p:txBody>
      </p:sp>
      <p:sp>
        <p:nvSpPr>
          <p:cNvPr id="34" name="Управляющая кнопка: настраиваемая 33">
            <a:hlinkClick r:id="rId2" action="ppaction://hlinksldjump" highlightClick="1"/>
          </p:cNvPr>
          <p:cNvSpPr/>
          <p:nvPr/>
        </p:nvSpPr>
        <p:spPr>
          <a:xfrm>
            <a:off x="11505286" y="6169589"/>
            <a:ext cx="360000" cy="360000"/>
          </a:xfrm>
          <a:prstGeom prst="actionButtonBlank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1042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Скругленный прямоугольник 24"/>
          <p:cNvSpPr/>
          <p:nvPr/>
        </p:nvSpPr>
        <p:spPr>
          <a:xfrm>
            <a:off x="4520485" y="334850"/>
            <a:ext cx="7340958" cy="6194739"/>
          </a:xfrm>
          <a:prstGeom prst="roundRect">
            <a:avLst>
              <a:gd name="adj" fmla="val 0"/>
            </a:avLst>
          </a:prstGeom>
          <a:solidFill>
            <a:srgbClr val="F45A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804012" y="646717"/>
            <a:ext cx="67264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AKONY" pitchFamily="50" charset="-52"/>
              </a:rPr>
              <a:t>УНИВЕРСАЛЬНЫЙ</a:t>
            </a: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2278778"/>
              </p:ext>
            </p:extLst>
          </p:nvPr>
        </p:nvGraphicFramePr>
        <p:xfrm>
          <a:off x="334847" y="334849"/>
          <a:ext cx="3996083" cy="61947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71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68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48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72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14479"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математика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биология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литература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6326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134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45A9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45A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36969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146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F45A9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F45A9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6965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164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F45A9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rgbClr val="F45A9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chemeClr val="bg1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8" name="Прямоугольник 17"/>
          <p:cNvSpPr/>
          <p:nvPr/>
        </p:nvSpPr>
        <p:spPr>
          <a:xfrm>
            <a:off x="4804012" y="1320177"/>
            <a:ext cx="67264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-52"/>
              </a:rPr>
              <a:t>Универсальный профиль обучения подходит обучающимся, которые еще не определились со сферой профессиональной деятельности или выбор которых не вписывается в рамки других профилей.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804011" y="4751475"/>
            <a:ext cx="6091515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-52"/>
              </a:rPr>
              <a:t>Высокие технологии создают новые возможности для визуальных эффектов. Во-первых, возникает спрос на создание тканей, меняющих цвет в результате внешнего воздействия, во-вторых, в моду приходит дополненная реальность. А  значит, будут востребованы художники, способные придумать и смоделировать эти визуальные эффекты.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V="1">
            <a:off x="4881286" y="3780431"/>
            <a:ext cx="6624000" cy="0"/>
          </a:xfrm>
          <a:prstGeom prst="line">
            <a:avLst/>
          </a:prstGeom>
          <a:ln w="1270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4804012" y="4156914"/>
            <a:ext cx="33300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-52"/>
              </a:rPr>
              <a:t>Специалист по визуальным эффектам в моде</a:t>
            </a:r>
          </a:p>
        </p:txBody>
      </p:sp>
      <p:sp>
        <p:nvSpPr>
          <p:cNvPr id="28" name="Управляющая кнопка: настраиваемая 27">
            <a:hlinkClick r:id="rId2" action="ppaction://hlinksldjump" highlightClick="1"/>
          </p:cNvPr>
          <p:cNvSpPr/>
          <p:nvPr/>
        </p:nvSpPr>
        <p:spPr>
          <a:xfrm>
            <a:off x="11505286" y="6169589"/>
            <a:ext cx="360000" cy="360000"/>
          </a:xfrm>
          <a:prstGeom prst="actionButtonBlank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690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7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41194" y="334850"/>
            <a:ext cx="11520249" cy="6194739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Группа 2"/>
          <p:cNvGrpSpPr/>
          <p:nvPr/>
        </p:nvGrpSpPr>
        <p:grpSpPr>
          <a:xfrm>
            <a:off x="2808668" y="2140667"/>
            <a:ext cx="6574664" cy="2562727"/>
            <a:chOff x="2808668" y="1960361"/>
            <a:chExt cx="6574664" cy="2562727"/>
          </a:xfrm>
          <a:noFill/>
        </p:grpSpPr>
        <p:sp>
          <p:nvSpPr>
            <p:cNvPr id="12" name="Прямоугольник 11"/>
            <p:cNvSpPr/>
            <p:nvPr/>
          </p:nvSpPr>
          <p:spPr>
            <a:xfrm>
              <a:off x="2808668" y="1960361"/>
              <a:ext cx="6574664" cy="83099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2400" dirty="0">
                  <a:solidFill>
                    <a:schemeClr val="bg2">
                      <a:lumMod val="10000"/>
                    </a:schemeClr>
                  </a:solidFill>
                  <a:latin typeface="AKONY" pitchFamily="50" charset="-52"/>
                </a:rPr>
                <a:t>ИНДИВИДУАЛЬНЫЙ УЧЕБНЫЙ ПЛАН</a:t>
              </a:r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2808668" y="3103225"/>
              <a:ext cx="6574664" cy="64633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just"/>
              <a:r>
                <a:rPr lang="ru-RU" sz="1200" b="1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-52"/>
                </a:rPr>
                <a:t>Данный план обеспечивает освоение образовательной программы на основе индивидуализации её содержания с учётом особенностей и образовательных потребностей конкретного обучающегося.  </a:t>
              </a: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2808668" y="4061423"/>
              <a:ext cx="6574664" cy="46166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just"/>
              <a:r>
                <a:rPr lang="ru-RU" sz="1200" b="1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-52"/>
                </a:rPr>
                <a:t>В Кировском районе обучение такого рода реализуется ЦОТ с углубленным изучением математики и </a:t>
              </a:r>
              <a:r>
                <a:rPr lang="ru-RU" sz="1200" b="1" dirty="0" smtClean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-52"/>
                </a:rPr>
                <a:t>литературы.</a:t>
              </a:r>
              <a:endParaRPr lang="ru-RU" sz="1200" b="1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-52"/>
              </a:endParaRPr>
            </a:p>
          </p:txBody>
        </p:sp>
      </p:grpSp>
      <p:sp>
        <p:nvSpPr>
          <p:cNvPr id="18" name="Управляющая кнопка: настраиваемая 17">
            <a:hlinkClick r:id="rId2" action="ppaction://hlinksldjump" highlightClick="1"/>
          </p:cNvPr>
          <p:cNvSpPr/>
          <p:nvPr/>
        </p:nvSpPr>
        <p:spPr>
          <a:xfrm>
            <a:off x="11505286" y="6169589"/>
            <a:ext cx="360000" cy="360000"/>
          </a:xfrm>
          <a:prstGeom prst="actionButtonBlank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5728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960</TotalTime>
  <Words>427</Words>
  <Application>Microsoft Office PowerPoint</Application>
  <PresentationFormat>Широкоэкранный</PresentationFormat>
  <Paragraphs>134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AKONY</vt:lpstr>
      <vt:lpstr>Arial</vt:lpstr>
      <vt:lpstr>Calibri</vt:lpstr>
      <vt:lpstr>Calibri Light</vt:lpstr>
      <vt:lpstr>Montserrat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Люба Бабушкина</dc:creator>
  <cp:lastModifiedBy>Admin-priemnaya</cp:lastModifiedBy>
  <cp:revision>89</cp:revision>
  <dcterms:created xsi:type="dcterms:W3CDTF">2023-12-15T10:48:05Z</dcterms:created>
  <dcterms:modified xsi:type="dcterms:W3CDTF">2024-01-15T07:15:46Z</dcterms:modified>
</cp:coreProperties>
</file>