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69" r:id="rId4"/>
    <p:sldId id="272" r:id="rId5"/>
    <p:sldId id="273" r:id="rId6"/>
    <p:sldId id="274" r:id="rId7"/>
    <p:sldId id="275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9C"/>
    <a:srgbClr val="49E8F9"/>
    <a:srgbClr val="0017F8"/>
    <a:srgbClr val="FF792F"/>
    <a:srgbClr val="FFFA33"/>
    <a:srgbClr val="E267FD"/>
    <a:srgbClr val="7EDF25"/>
    <a:srgbClr val="4759FF"/>
    <a:srgbClr val="FF9053"/>
    <a:srgbClr val="89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707B-D762-43EB-83F9-8442350BF41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74AE-8FC9-404F-B4AA-863C8656C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2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707B-D762-43EB-83F9-8442350BF41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74AE-8FC9-404F-B4AA-863C8656C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707B-D762-43EB-83F9-8442350BF41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74AE-8FC9-404F-B4AA-863C8656C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0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707B-D762-43EB-83F9-8442350BF41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74AE-8FC9-404F-B4AA-863C8656C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3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707B-D762-43EB-83F9-8442350BF41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74AE-8FC9-404F-B4AA-863C8656C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0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707B-D762-43EB-83F9-8442350BF41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74AE-8FC9-404F-B4AA-863C8656C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1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707B-D762-43EB-83F9-8442350BF41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74AE-8FC9-404F-B4AA-863C8656C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3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707B-D762-43EB-83F9-8442350BF41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74AE-8FC9-404F-B4AA-863C8656C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3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707B-D762-43EB-83F9-8442350BF41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74AE-8FC9-404F-B4AA-863C8656C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5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707B-D762-43EB-83F9-8442350BF41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74AE-8FC9-404F-B4AA-863C8656C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0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707B-D762-43EB-83F9-8442350BF41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74AE-8FC9-404F-B4AA-863C8656C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7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7707B-D762-43EB-83F9-8442350BF41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C74AE-8FC9-404F-B4AA-863C8656C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2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1404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725" y="655680"/>
            <a:ext cx="65941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0"/>
                <a:solidFill>
                  <a:srgbClr val="0017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  <a:t>Открытие профильных 10-х классов в 2024 году в образовательных организациях Кировского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25014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0" y="0"/>
            <a:ext cx="1221404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rId2" action="ppaction://hlinksldjump" highlightClick="1"/>
          </p:cNvPr>
          <p:cNvSpPr/>
          <p:nvPr/>
        </p:nvSpPr>
        <p:spPr>
          <a:xfrm>
            <a:off x="9452579" y="2521660"/>
            <a:ext cx="2761467" cy="820974"/>
          </a:xfrm>
          <a:prstGeom prst="actionButtonBlank">
            <a:avLst/>
          </a:prstGeom>
          <a:solidFill>
            <a:srgbClr val="E26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rId3" action="ppaction://hlinksldjump" highlightClick="1"/>
          </p:cNvPr>
          <p:cNvSpPr/>
          <p:nvPr/>
        </p:nvSpPr>
        <p:spPr>
          <a:xfrm>
            <a:off x="9452580" y="572396"/>
            <a:ext cx="2761466" cy="831401"/>
          </a:xfrm>
          <a:prstGeom prst="actionButtonBlank">
            <a:avLst/>
          </a:prstGeom>
          <a:solidFill>
            <a:srgbClr val="7ED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rId4" action="ppaction://hlinksldjump" highlightClick="1"/>
          </p:cNvPr>
          <p:cNvSpPr/>
          <p:nvPr/>
        </p:nvSpPr>
        <p:spPr>
          <a:xfrm>
            <a:off x="9452580" y="1546906"/>
            <a:ext cx="2761466" cy="828711"/>
          </a:xfrm>
          <a:prstGeom prst="actionButtonBlank">
            <a:avLst/>
          </a:prstGeom>
          <a:solidFill>
            <a:srgbClr val="49E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0" y="572397"/>
            <a:ext cx="9247032" cy="5686736"/>
            <a:chOff x="0" y="572397"/>
            <a:chExt cx="9247032" cy="568673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00" r="27432" b="5907"/>
            <a:stretch/>
          </p:blipFill>
          <p:spPr>
            <a:xfrm>
              <a:off x="0" y="572397"/>
              <a:ext cx="9247032" cy="5686736"/>
            </a:xfrm>
            <a:prstGeom prst="rect">
              <a:avLst/>
            </a:prstGeom>
          </p:spPr>
        </p:pic>
        <p:sp>
          <p:nvSpPr>
            <p:cNvPr id="2" name="Блок-схема: решение 1"/>
            <p:cNvSpPr/>
            <p:nvPr/>
          </p:nvSpPr>
          <p:spPr>
            <a:xfrm>
              <a:off x="6844197" y="878881"/>
              <a:ext cx="122594" cy="196150"/>
            </a:xfrm>
            <a:prstGeom prst="flowChartDecision">
              <a:avLst/>
            </a:prstGeom>
            <a:solidFill>
              <a:srgbClr val="FFFA33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7" name="Блок-схема: решение 6"/>
            <p:cNvSpPr/>
            <p:nvPr/>
          </p:nvSpPr>
          <p:spPr>
            <a:xfrm>
              <a:off x="5413116" y="4286650"/>
              <a:ext cx="122594" cy="196150"/>
            </a:xfrm>
            <a:prstGeom prst="flowChartDecision">
              <a:avLst/>
            </a:prstGeom>
            <a:gradFill>
              <a:gsLst>
                <a:gs pos="0">
                  <a:srgbClr val="7EDF25"/>
                </a:gs>
                <a:gs pos="100000">
                  <a:srgbClr val="49E8F9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8" name="Блок-схема: решение 7"/>
            <p:cNvSpPr/>
            <p:nvPr/>
          </p:nvSpPr>
          <p:spPr>
            <a:xfrm>
              <a:off x="4488043" y="3029595"/>
              <a:ext cx="122594" cy="196150"/>
            </a:xfrm>
            <a:prstGeom prst="flowChartDecision">
              <a:avLst/>
            </a:prstGeom>
            <a:gradFill>
              <a:gsLst>
                <a:gs pos="100000">
                  <a:srgbClr val="E267FD"/>
                </a:gs>
                <a:gs pos="35000">
                  <a:srgbClr val="7EDF25"/>
                </a:gs>
                <a:gs pos="0">
                  <a:srgbClr val="FFFA33"/>
                </a:gs>
                <a:gs pos="68000">
                  <a:srgbClr val="49E8F9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9" name="Блок-схема: решение 8"/>
            <p:cNvSpPr/>
            <p:nvPr/>
          </p:nvSpPr>
          <p:spPr>
            <a:xfrm>
              <a:off x="4171962" y="2836293"/>
              <a:ext cx="122594" cy="196150"/>
            </a:xfrm>
            <a:prstGeom prst="flowChartDecision">
              <a:avLst/>
            </a:prstGeom>
            <a:gradFill>
              <a:gsLst>
                <a:gs pos="50000">
                  <a:srgbClr val="FFFA33"/>
                </a:gs>
                <a:gs pos="0">
                  <a:srgbClr val="E267FD"/>
                </a:gs>
                <a:gs pos="100000">
                  <a:srgbClr val="49E8F9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0" name="Блок-схема: решение 9"/>
            <p:cNvSpPr/>
            <p:nvPr/>
          </p:nvSpPr>
          <p:spPr>
            <a:xfrm>
              <a:off x="3742885" y="2405171"/>
              <a:ext cx="122594" cy="196150"/>
            </a:xfrm>
            <a:prstGeom prst="flowChartDecision">
              <a:avLst/>
            </a:prstGeom>
            <a:gradFill>
              <a:gsLst>
                <a:gs pos="100000">
                  <a:srgbClr val="F45A9C"/>
                </a:gs>
                <a:gs pos="68000">
                  <a:srgbClr val="49E8F9"/>
                </a:gs>
                <a:gs pos="34000">
                  <a:srgbClr val="7EDF25"/>
                </a:gs>
                <a:gs pos="0">
                  <a:srgbClr val="FFFA33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1" name="Блок-схема: решение 10"/>
            <p:cNvSpPr/>
            <p:nvPr/>
          </p:nvSpPr>
          <p:spPr>
            <a:xfrm>
              <a:off x="4707288" y="2880004"/>
              <a:ext cx="122594" cy="196150"/>
            </a:xfrm>
            <a:prstGeom prst="flowChartDecision">
              <a:avLst/>
            </a:prstGeom>
            <a:gradFill>
              <a:gsLst>
                <a:gs pos="51000">
                  <a:srgbClr val="7EDF25"/>
                </a:gs>
                <a:gs pos="0">
                  <a:srgbClr val="FFFA33"/>
                </a:gs>
                <a:gs pos="100000">
                  <a:srgbClr val="49E8F9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2" name="Блок-схема: решение 11"/>
            <p:cNvSpPr/>
            <p:nvPr/>
          </p:nvSpPr>
          <p:spPr>
            <a:xfrm>
              <a:off x="4378328" y="1690042"/>
              <a:ext cx="122594" cy="196150"/>
            </a:xfrm>
            <a:prstGeom prst="flowChartDecision">
              <a:avLst/>
            </a:prstGeom>
            <a:gradFill>
              <a:gsLst>
                <a:gs pos="0">
                  <a:srgbClr val="FFFA33"/>
                </a:gs>
                <a:gs pos="100000">
                  <a:srgbClr val="49E8F9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3" name="Блок-схема: решение 12"/>
            <p:cNvSpPr/>
            <p:nvPr/>
          </p:nvSpPr>
          <p:spPr>
            <a:xfrm>
              <a:off x="4829882" y="1825699"/>
              <a:ext cx="122594" cy="196150"/>
            </a:xfrm>
            <a:prstGeom prst="flowChartDecision">
              <a:avLst/>
            </a:prstGeom>
            <a:gradFill>
              <a:gsLst>
                <a:gs pos="100000">
                  <a:srgbClr val="E267FD"/>
                </a:gs>
                <a:gs pos="69320">
                  <a:srgbClr val="49E8F9"/>
                </a:gs>
                <a:gs pos="34000">
                  <a:srgbClr val="7EDF25"/>
                </a:gs>
                <a:gs pos="0">
                  <a:srgbClr val="FFFA33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4" name="Блок-схема: решение 13"/>
            <p:cNvSpPr/>
            <p:nvPr/>
          </p:nvSpPr>
          <p:spPr>
            <a:xfrm>
              <a:off x="3873956" y="3729183"/>
              <a:ext cx="122594" cy="196150"/>
            </a:xfrm>
            <a:prstGeom prst="flowChartDecision">
              <a:avLst/>
            </a:prstGeom>
            <a:gradFill>
              <a:gsLst>
                <a:gs pos="50000">
                  <a:srgbClr val="FFFA33"/>
                </a:gs>
                <a:gs pos="0">
                  <a:srgbClr val="E267FD"/>
                </a:gs>
                <a:gs pos="100000">
                  <a:srgbClr val="49E8F9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5" name="Блок-схема: решение 14"/>
            <p:cNvSpPr/>
            <p:nvPr/>
          </p:nvSpPr>
          <p:spPr>
            <a:xfrm>
              <a:off x="5280306" y="3003837"/>
              <a:ext cx="122594" cy="196150"/>
            </a:xfrm>
            <a:prstGeom prst="flowChartDecision">
              <a:avLst/>
            </a:prstGeom>
            <a:gradFill>
              <a:gsLst>
                <a:gs pos="0">
                  <a:srgbClr val="E267FD"/>
                </a:gs>
                <a:gs pos="100000">
                  <a:srgbClr val="49E8F9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7" name="Блок-схема: решение 16"/>
            <p:cNvSpPr/>
            <p:nvPr/>
          </p:nvSpPr>
          <p:spPr>
            <a:xfrm>
              <a:off x="5727469" y="3353061"/>
              <a:ext cx="122594" cy="196150"/>
            </a:xfrm>
            <a:prstGeom prst="flowChartDecision">
              <a:avLst/>
            </a:prstGeom>
            <a:gradFill>
              <a:gsLst>
                <a:gs pos="50000">
                  <a:srgbClr val="7EDF25"/>
                </a:gs>
                <a:gs pos="0">
                  <a:srgbClr val="FFFA33"/>
                </a:gs>
                <a:gs pos="100000">
                  <a:srgbClr val="49E8F9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9" name="Блок-схема: решение 18"/>
            <p:cNvSpPr/>
            <p:nvPr/>
          </p:nvSpPr>
          <p:spPr>
            <a:xfrm>
              <a:off x="6613924" y="4746709"/>
              <a:ext cx="122594" cy="196150"/>
            </a:xfrm>
            <a:prstGeom prst="flowChartDecision">
              <a:avLst/>
            </a:prstGeom>
            <a:gradFill>
              <a:gsLst>
                <a:gs pos="100000">
                  <a:srgbClr val="49E8F9"/>
                </a:gs>
                <a:gs pos="0">
                  <a:srgbClr val="E267FD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20" name="Блок-схема: решение 19"/>
            <p:cNvSpPr/>
            <p:nvPr/>
          </p:nvSpPr>
          <p:spPr>
            <a:xfrm>
              <a:off x="6844197" y="5053193"/>
              <a:ext cx="122594" cy="196150"/>
            </a:xfrm>
            <a:prstGeom prst="flowChartDecision">
              <a:avLst/>
            </a:prstGeom>
            <a:gradFill>
              <a:gsLst>
                <a:gs pos="100000">
                  <a:srgbClr val="F45A9C"/>
                </a:gs>
                <a:gs pos="50000">
                  <a:srgbClr val="49E8F9"/>
                </a:gs>
                <a:gs pos="0">
                  <a:srgbClr val="FFFA33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21" name="Блок-схема: решение 20"/>
            <p:cNvSpPr/>
            <p:nvPr/>
          </p:nvSpPr>
          <p:spPr>
            <a:xfrm>
              <a:off x="7410782" y="5408715"/>
              <a:ext cx="122594" cy="196150"/>
            </a:xfrm>
            <a:prstGeom prst="flowChartDecision">
              <a:avLst/>
            </a:prstGeom>
            <a:gradFill>
              <a:gsLst>
                <a:gs pos="100000">
                  <a:srgbClr val="E267FD"/>
                </a:gs>
                <a:gs pos="68000">
                  <a:srgbClr val="49E8F9"/>
                </a:gs>
                <a:gs pos="34000">
                  <a:srgbClr val="7EDF25"/>
                </a:gs>
                <a:gs pos="0">
                  <a:srgbClr val="FFFA33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22" name="Блок-схема: решение 21"/>
            <p:cNvSpPr/>
            <p:nvPr/>
          </p:nvSpPr>
          <p:spPr>
            <a:xfrm>
              <a:off x="6832548" y="4738372"/>
              <a:ext cx="122594" cy="196150"/>
            </a:xfrm>
            <a:prstGeom prst="flowChartDecision">
              <a:avLst/>
            </a:prstGeom>
            <a:gradFill>
              <a:gsLst>
                <a:gs pos="100000">
                  <a:srgbClr val="E267FD"/>
                </a:gs>
                <a:gs pos="35000">
                  <a:srgbClr val="7EDF25"/>
                </a:gs>
                <a:gs pos="0">
                  <a:srgbClr val="FFFA33"/>
                </a:gs>
                <a:gs pos="68000">
                  <a:srgbClr val="49E8F9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23" name="Блок-схема: решение 22"/>
            <p:cNvSpPr/>
            <p:nvPr/>
          </p:nvSpPr>
          <p:spPr>
            <a:xfrm>
              <a:off x="7090710" y="4384891"/>
              <a:ext cx="122594" cy="196150"/>
            </a:xfrm>
            <a:prstGeom prst="flowChartDecision">
              <a:avLst/>
            </a:prstGeom>
            <a:gradFill>
              <a:gsLst>
                <a:gs pos="0">
                  <a:srgbClr val="E267FD"/>
                </a:gs>
                <a:gs pos="100000">
                  <a:srgbClr val="FFFA33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24" name="Блок-схема: решение 23"/>
            <p:cNvSpPr/>
            <p:nvPr/>
          </p:nvSpPr>
          <p:spPr>
            <a:xfrm>
              <a:off x="7701225" y="4867096"/>
              <a:ext cx="122594" cy="196150"/>
            </a:xfrm>
            <a:prstGeom prst="flowChartDecision">
              <a:avLst/>
            </a:prstGeom>
            <a:gradFill>
              <a:gsLst>
                <a:gs pos="0">
                  <a:srgbClr val="FFFA33"/>
                </a:gs>
                <a:gs pos="100000">
                  <a:srgbClr val="49E8F9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25" name="Блок-схема: решение 24"/>
            <p:cNvSpPr/>
            <p:nvPr/>
          </p:nvSpPr>
          <p:spPr>
            <a:xfrm>
              <a:off x="5666172" y="4482966"/>
              <a:ext cx="122594" cy="196150"/>
            </a:xfrm>
            <a:prstGeom prst="flowChartDecision">
              <a:avLst/>
            </a:prstGeom>
            <a:gradFill>
              <a:gsLst>
                <a:gs pos="0">
                  <a:srgbClr val="F45A9C"/>
                </a:gs>
                <a:gs pos="100000">
                  <a:srgbClr val="49E8F9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26" name="Блок-схема: решение 25"/>
            <p:cNvSpPr/>
            <p:nvPr/>
          </p:nvSpPr>
          <p:spPr>
            <a:xfrm>
              <a:off x="5302172" y="4701593"/>
              <a:ext cx="122594" cy="196150"/>
            </a:xfrm>
            <a:prstGeom prst="flowChartDecision">
              <a:avLst/>
            </a:prstGeom>
            <a:solidFill>
              <a:srgbClr val="FF792F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27" name="Блок-схема: решение 26"/>
            <p:cNvSpPr/>
            <p:nvPr/>
          </p:nvSpPr>
          <p:spPr>
            <a:xfrm>
              <a:off x="4771848" y="4090667"/>
              <a:ext cx="122594" cy="196150"/>
            </a:xfrm>
            <a:prstGeom prst="flowChartDecision">
              <a:avLst/>
            </a:prstGeom>
            <a:gradFill>
              <a:gsLst>
                <a:gs pos="50400">
                  <a:srgbClr val="7EDF25"/>
                </a:gs>
                <a:gs pos="0">
                  <a:srgbClr val="FFFA33"/>
                </a:gs>
                <a:gs pos="100000">
                  <a:srgbClr val="49E8F9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38648" y="1076133"/>
              <a:ext cx="5336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№24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37593" y="1870209"/>
              <a:ext cx="59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№125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0545" y="2008829"/>
              <a:ext cx="6412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№165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11109" y="2592301"/>
              <a:ext cx="5861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№146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20361" y="3036139"/>
              <a:ext cx="5739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№145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94556" y="3227218"/>
              <a:ext cx="5439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№47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24558" y="3058648"/>
              <a:ext cx="54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№35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7580" y="3926587"/>
              <a:ext cx="4903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№37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69078" y="3111802"/>
              <a:ext cx="5846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№43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72625" y="3421884"/>
              <a:ext cx="60596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№108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90824" y="3577118"/>
              <a:ext cx="6252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№130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37495" y="4291902"/>
              <a:ext cx="6091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№88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13272" y="4484131"/>
              <a:ext cx="5012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№36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60755" y="4697131"/>
              <a:ext cx="6139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№134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03179" y="4894579"/>
              <a:ext cx="5457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ЦОТ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71185" y="4592077"/>
              <a:ext cx="604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№176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26302" y="4861259"/>
              <a:ext cx="5443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№45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18148" y="4946114"/>
              <a:ext cx="5369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№157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72907" y="5264921"/>
              <a:ext cx="6859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№164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209829" y="5609976"/>
              <a:ext cx="5244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№151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14878" y="5055042"/>
              <a:ext cx="5210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№82</a:t>
              </a:r>
            </a:p>
          </p:txBody>
        </p:sp>
        <p:sp>
          <p:nvSpPr>
            <p:cNvPr id="16" name="Блок-схема: решение 15"/>
            <p:cNvSpPr/>
            <p:nvPr/>
          </p:nvSpPr>
          <p:spPr>
            <a:xfrm>
              <a:off x="5194491" y="3212080"/>
              <a:ext cx="122594" cy="196150"/>
            </a:xfrm>
            <a:prstGeom prst="flowChartDecision">
              <a:avLst/>
            </a:prstGeom>
            <a:gradFill>
              <a:gsLst>
                <a:gs pos="50000">
                  <a:srgbClr val="7EDF25"/>
                </a:gs>
                <a:gs pos="0">
                  <a:srgbClr val="E267FD"/>
                </a:gs>
                <a:gs pos="100000">
                  <a:srgbClr val="49E8F9"/>
                </a:gs>
              </a:gsLst>
              <a:lin ang="540000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51" name="Управляющая кнопка: настраиваемая 50">
            <a:hlinkClick r:id="rId7" action="ppaction://hlinksldjump" highlightClick="1"/>
          </p:cNvPr>
          <p:cNvSpPr/>
          <p:nvPr/>
        </p:nvSpPr>
        <p:spPr>
          <a:xfrm>
            <a:off x="9446876" y="3496170"/>
            <a:ext cx="2767171" cy="831401"/>
          </a:xfrm>
          <a:prstGeom prst="actionButtonBlank">
            <a:avLst/>
          </a:prstGeom>
          <a:solidFill>
            <a:srgbClr val="FFF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rId8" action="ppaction://hlinksldjump" highlightClick="1"/>
          </p:cNvPr>
          <p:cNvSpPr/>
          <p:nvPr/>
        </p:nvSpPr>
        <p:spPr>
          <a:xfrm>
            <a:off x="9452579" y="4454586"/>
            <a:ext cx="2761468" cy="831401"/>
          </a:xfrm>
          <a:prstGeom prst="actionButtonBlank">
            <a:avLst/>
          </a:prstGeom>
          <a:solidFill>
            <a:srgbClr val="F4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9795119" y="757872"/>
            <a:ext cx="195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естественно-научный профиль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800966" y="1736729"/>
            <a:ext cx="197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технологический профиль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778917" y="2705679"/>
            <a:ext cx="197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гуманитарный профиль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00966" y="3588704"/>
            <a:ext cx="197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социально-экономический профиль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795119" y="4644261"/>
            <a:ext cx="195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универсальный профиль</a:t>
            </a:r>
          </a:p>
        </p:txBody>
      </p:sp>
      <p:sp>
        <p:nvSpPr>
          <p:cNvPr id="53" name="Управляющая кнопка: настраиваемая 52">
            <a:hlinkClick r:id="rId9" action="ppaction://hlinksldjump" highlightClick="1"/>
          </p:cNvPr>
          <p:cNvSpPr/>
          <p:nvPr/>
        </p:nvSpPr>
        <p:spPr>
          <a:xfrm>
            <a:off x="9446876" y="5425107"/>
            <a:ext cx="2767171" cy="831401"/>
          </a:xfrm>
          <a:prstGeom prst="actionButtonBlank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9795119" y="5609974"/>
            <a:ext cx="195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индивидуальный учебный план</a:t>
            </a:r>
          </a:p>
        </p:txBody>
      </p:sp>
    </p:spTree>
    <p:extLst>
      <p:ext uri="{BB962C8B-B14F-4D97-AF65-F5344CB8AC3E}">
        <p14:creationId xmlns:p14="http://schemas.microsoft.com/office/powerpoint/2010/main" val="82868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520485" y="334850"/>
            <a:ext cx="7340958" cy="6194739"/>
          </a:xfrm>
          <a:prstGeom prst="roundRect">
            <a:avLst>
              <a:gd name="adj" fmla="val 0"/>
            </a:avLst>
          </a:prstGeom>
          <a:solidFill>
            <a:srgbClr val="7ED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07597"/>
              </p:ext>
            </p:extLst>
          </p:nvPr>
        </p:nvGraphicFramePr>
        <p:xfrm>
          <a:off x="334849" y="334850"/>
          <a:ext cx="4064644" cy="6194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78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химия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биология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математика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17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35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17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36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17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45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17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47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17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88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17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108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917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130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917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146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917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151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917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165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7EDF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804012" y="646717"/>
            <a:ext cx="6726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17F8"/>
                </a:solidFill>
                <a:latin typeface="AKONY" pitchFamily="50" charset="-52"/>
              </a:rPr>
              <a:t>ЕСТЕСТВЕННО-НАУЧНЫЙ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04012" y="2213020"/>
            <a:ext cx="6726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Естественно-научный профиль способствует развитию исследовательского интереса и формированию основ математического мышления. Даёт комплексное представление о современном состоянии естествознания и позволяет удовлетворить образовательные потребности обучающихся, связанные с изучением наук о жизни. 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04012" y="1660130"/>
            <a:ext cx="4026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17F8"/>
                </a:solidFill>
                <a:latin typeface="Montserrat" panose="00000500000000000000" pitchFamily="2" charset="-52"/>
              </a:rPr>
              <a:t>Медицина, биотехнологии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804012" y="4751475"/>
            <a:ext cx="31219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17F8"/>
                </a:solidFill>
                <a:latin typeface="Montserrat" panose="00000500000000000000" pitchFamily="2" charset="-52"/>
              </a:rPr>
              <a:t>Создает материалы, способные распадаться на безвредные для окружающей среды вещества, и материалы, которые можно использовать в медицине при разработке </a:t>
            </a:r>
            <a:r>
              <a:rPr lang="ru-RU" sz="1100" b="1" dirty="0" err="1">
                <a:solidFill>
                  <a:srgbClr val="0017F8"/>
                </a:solidFill>
                <a:latin typeface="Montserrat" panose="00000500000000000000" pitchFamily="2" charset="-52"/>
              </a:rPr>
              <a:t>киберпротезов</a:t>
            </a:r>
            <a:r>
              <a:rPr lang="ru-RU" sz="1100" b="1" dirty="0">
                <a:solidFill>
                  <a:srgbClr val="0017F8"/>
                </a:solidFill>
                <a:latin typeface="Montserrat" panose="00000500000000000000" pitchFamily="2" charset="-52"/>
              </a:rPr>
              <a:t> и выращивании искусственных органов.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56897" y="4751475"/>
            <a:ext cx="32736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17F8"/>
                </a:solidFill>
                <a:latin typeface="Montserrat" panose="00000500000000000000" pitchFamily="2" charset="-52"/>
              </a:rPr>
              <a:t>Специалист по  разработке индивидуальных схем питания, основанных на данных о молекулярном составе пищи с учетом результатов генетического анализа человека и особенностей его физиологических процессов.</a:t>
            </a:r>
            <a:br>
              <a:rPr lang="ru-RU" sz="1100" b="1" dirty="0">
                <a:solidFill>
                  <a:srgbClr val="0017F8"/>
                </a:solidFill>
                <a:latin typeface="Montserrat" panose="00000500000000000000" pitchFamily="2" charset="-52"/>
              </a:rPr>
            </a:br>
            <a:endParaRPr lang="ru-RU" sz="1100" b="1" dirty="0">
              <a:solidFill>
                <a:srgbClr val="0017F8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881286" y="3780431"/>
            <a:ext cx="6624000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804012" y="4156914"/>
            <a:ext cx="3330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Разработчик биосовместимых и </a:t>
            </a:r>
            <a:r>
              <a:rPr lang="ru-RU" sz="1200" b="1" dirty="0" err="1">
                <a:solidFill>
                  <a:srgbClr val="0017F8"/>
                </a:solidFill>
                <a:latin typeface="Montserrat" panose="00000500000000000000" pitchFamily="2" charset="-52"/>
              </a:rPr>
              <a:t>биоразлагаемых</a:t>
            </a:r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 материалов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56897" y="4156914"/>
            <a:ext cx="3273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Молекулярный </a:t>
            </a:r>
            <a:b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</a:br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диетолог</a:t>
            </a: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505286" y="6169589"/>
            <a:ext cx="360000" cy="360000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5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524328" y="328411"/>
            <a:ext cx="7340958" cy="6194739"/>
          </a:xfrm>
          <a:prstGeom prst="roundRect">
            <a:avLst>
              <a:gd name="adj" fmla="val 0"/>
            </a:avLst>
          </a:prstGeom>
          <a:solidFill>
            <a:srgbClr val="49E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04012" y="646717"/>
            <a:ext cx="6726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17F8"/>
                </a:solidFill>
                <a:latin typeface="AKONY" pitchFamily="50" charset="-52"/>
              </a:rPr>
              <a:t>ТЕХНОЛОГИЧЕСКИЙ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54494"/>
              </p:ext>
            </p:extLst>
          </p:nvPr>
        </p:nvGraphicFramePr>
        <p:xfrm>
          <a:off x="334849" y="334850"/>
          <a:ext cx="4064644" cy="6194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103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математика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физика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информатика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35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F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36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37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43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45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49E8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47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82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88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108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125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130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134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145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151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157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164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63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165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0FE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804012" y="2180972"/>
            <a:ext cx="6726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Технологический профиль способствует формированию технического и математического мышления.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04012" y="1320177"/>
            <a:ext cx="5199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17F8"/>
                </a:solidFill>
                <a:latin typeface="Montserrat" panose="00000500000000000000" pitchFamily="2" charset="-52"/>
              </a:rPr>
              <a:t>Инженерия, информационные технологии, производственная сфера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04012" y="4751475"/>
            <a:ext cx="312194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17F8"/>
                </a:solidFill>
                <a:latin typeface="Montserrat" panose="00000500000000000000" pitchFamily="2" charset="-52"/>
              </a:rPr>
              <a:t>Проектирует макеты конструкций, подбирает компоненты для их печати, планирует и контролирует установку арматуры и коммуникаций с помощью роботов- манипуляторов и сопровождает процесс печати домов.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256897" y="4751475"/>
            <a:ext cx="32736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17F8"/>
                </a:solidFill>
                <a:latin typeface="Montserrat" panose="00000500000000000000" pitchFamily="2" charset="-52"/>
              </a:rPr>
              <a:t>Специалист, который маркирует подлинность модной одежды или аксессуаров, используя технологии </a:t>
            </a:r>
            <a:r>
              <a:rPr lang="ru-RU" sz="1100" b="1" dirty="0" err="1">
                <a:solidFill>
                  <a:srgbClr val="0017F8"/>
                </a:solidFill>
                <a:latin typeface="Montserrat" panose="00000500000000000000" pitchFamily="2" charset="-52"/>
              </a:rPr>
              <a:t>блокчейна</a:t>
            </a:r>
            <a:r>
              <a:rPr lang="ru-RU" sz="1100" b="1" dirty="0">
                <a:solidFill>
                  <a:srgbClr val="0017F8"/>
                </a:solidFill>
                <a:latin typeface="Montserrat" panose="00000500000000000000" pitchFamily="2" charset="-52"/>
              </a:rPr>
              <a:t>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4881286" y="3780431"/>
            <a:ext cx="6624000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804012" y="4156914"/>
            <a:ext cx="3330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Инженер 3-</a:t>
            </a:r>
            <a:r>
              <a:rPr lang="en-US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D</a:t>
            </a:r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 печати</a:t>
            </a:r>
            <a:b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</a:br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в строительстве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256897" y="4156914"/>
            <a:ext cx="3273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Эксперт по </a:t>
            </a:r>
            <a:r>
              <a:rPr lang="ru-RU" sz="1200" b="1" dirty="0" err="1">
                <a:solidFill>
                  <a:srgbClr val="0017F8"/>
                </a:solidFill>
                <a:latin typeface="Montserrat" panose="00000500000000000000" pitchFamily="2" charset="-52"/>
              </a:rPr>
              <a:t>блокчейн</a:t>
            </a:r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-верификации</a:t>
            </a:r>
            <a:b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</a:br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подлинности бренда</a:t>
            </a:r>
          </a:p>
        </p:txBody>
      </p:sp>
      <p:sp>
        <p:nvSpPr>
          <p:cNvPr id="30" name="Управляющая кнопка: настраиваемая 29">
            <a:hlinkClick r:id="rId2" action="ppaction://hlinksldjump" highlightClick="1"/>
          </p:cNvPr>
          <p:cNvSpPr/>
          <p:nvPr/>
        </p:nvSpPr>
        <p:spPr>
          <a:xfrm>
            <a:off x="11505286" y="6169589"/>
            <a:ext cx="360000" cy="360000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3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721821" y="393573"/>
            <a:ext cx="7340958" cy="6194739"/>
          </a:xfrm>
          <a:prstGeom prst="roundRect">
            <a:avLst>
              <a:gd name="adj" fmla="val 0"/>
            </a:avLst>
          </a:prstGeom>
          <a:solidFill>
            <a:srgbClr val="E26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04012" y="646717"/>
            <a:ext cx="6726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17F8"/>
                </a:solidFill>
                <a:latin typeface="AKONY" pitchFamily="50" charset="-52"/>
              </a:rPr>
              <a:t>ГУМАНИТАРНЫЙ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04012" y="2180972"/>
            <a:ext cx="6726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Гуманитарный профиль образования — это углублённое изучение дисциплин, связанных с человеком и его жизнедеятельностью в обществе.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04012" y="1320177"/>
            <a:ext cx="5199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17F8"/>
                </a:solidFill>
                <a:latin typeface="Montserrat" panose="00000500000000000000" pitchFamily="2" charset="-52"/>
              </a:rPr>
              <a:t>Педагогика, психология, </a:t>
            </a:r>
            <a:br>
              <a:rPr lang="ru-RU" b="1" dirty="0">
                <a:solidFill>
                  <a:srgbClr val="0017F8"/>
                </a:solidFill>
                <a:latin typeface="Montserrat" panose="00000500000000000000" pitchFamily="2" charset="-52"/>
              </a:rPr>
            </a:br>
            <a:r>
              <a:rPr lang="ru-RU" b="1" dirty="0">
                <a:solidFill>
                  <a:srgbClr val="0017F8"/>
                </a:solidFill>
                <a:latin typeface="Montserrat" panose="00000500000000000000" pitchFamily="2" charset="-52"/>
              </a:rPr>
              <a:t>общественные отношения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08246"/>
              </p:ext>
            </p:extLst>
          </p:nvPr>
        </p:nvGraphicFramePr>
        <p:xfrm>
          <a:off x="334849" y="334850"/>
          <a:ext cx="4064645" cy="6194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653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общ.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ист.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лит.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ин. яз.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28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37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6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8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43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28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45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28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47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28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108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28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145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28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146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28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151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28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157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128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165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128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176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E26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804012" y="4751475"/>
            <a:ext cx="312194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17F8"/>
                </a:solidFill>
                <a:latin typeface="Montserrat" panose="00000500000000000000" pitchFamily="2" charset="-52"/>
              </a:rPr>
              <a:t>Специалист, который прекрасно ориентируется в  культурном поле и  может создать программу эстетического развития в  соответствии со вкусами, запросами и возможностями клиента.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256897" y="4751475"/>
            <a:ext cx="32736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17F8"/>
                </a:solidFill>
                <a:latin typeface="Montserrat" panose="00000500000000000000" pitchFamily="2" charset="-52"/>
              </a:rPr>
              <a:t>Специалист, который разбивает учебные материалы на минимальные блоки знаний для того, чтобы уже из  них собирать учебные курсы и программы, подходящие под конкретные задачи.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881286" y="3780431"/>
            <a:ext cx="6624000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804012" y="4156914"/>
            <a:ext cx="3330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Личный </a:t>
            </a:r>
            <a:r>
              <a:rPr lang="ru-RU" sz="1200" b="1" dirty="0" err="1">
                <a:solidFill>
                  <a:srgbClr val="0017F8"/>
                </a:solidFill>
                <a:latin typeface="Montserrat" panose="00000500000000000000" pitchFamily="2" charset="-52"/>
              </a:rPr>
              <a:t>тьютор</a:t>
            </a:r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 по </a:t>
            </a:r>
            <a:b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</a:br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эстетическому развитию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256897" y="4156914"/>
            <a:ext cx="3273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Распаковщик/упаковщик образовательного контента</a:t>
            </a:r>
          </a:p>
        </p:txBody>
      </p:sp>
      <p:sp>
        <p:nvSpPr>
          <p:cNvPr id="23" name="Управляющая кнопка: настраиваемая 22">
            <a:hlinkClick r:id="rId2" action="ppaction://hlinksldjump" highlightClick="1"/>
          </p:cNvPr>
          <p:cNvSpPr/>
          <p:nvPr/>
        </p:nvSpPr>
        <p:spPr>
          <a:xfrm>
            <a:off x="11505286" y="6169589"/>
            <a:ext cx="360000" cy="360000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5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520700" y="328411"/>
            <a:ext cx="7340958" cy="6194739"/>
          </a:xfrm>
          <a:prstGeom prst="roundRect">
            <a:avLst>
              <a:gd name="adj" fmla="val 0"/>
            </a:avLst>
          </a:prstGeom>
          <a:solidFill>
            <a:srgbClr val="FFF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127522"/>
              </p:ext>
            </p:extLst>
          </p:nvPr>
        </p:nvGraphicFramePr>
        <p:xfrm>
          <a:off x="327546" y="334846"/>
          <a:ext cx="4070323" cy="618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289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математика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обществознание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6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24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831304"/>
                  </a:ext>
                </a:extLst>
              </a:tr>
              <a:tr h="3896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35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A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6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37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45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6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47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6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82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6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88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6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125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6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130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6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145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6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146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96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151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96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164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96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165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96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176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FF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804012" y="646717"/>
            <a:ext cx="6726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17F8"/>
                </a:solidFill>
                <a:latin typeface="AKONY" pitchFamily="50" charset="-52"/>
              </a:rPr>
              <a:t>СОЦИАЛЬНО-ЭКОНОМИЧЕСКИЙ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04012" y="2523776"/>
            <a:ext cx="6726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Технологический профиль способствует формированию технического и математического мышления.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04012" y="1676483"/>
            <a:ext cx="6726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17F8"/>
                </a:solidFill>
                <a:latin typeface="Montserrat" panose="00000500000000000000" pitchFamily="2" charset="-52"/>
              </a:rPr>
              <a:t>Социальная сфера, обработка информации, управление, предпринимательство, финансы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04012" y="4751475"/>
            <a:ext cx="312194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17F8"/>
                </a:solidFill>
                <a:latin typeface="Montserrat" panose="00000500000000000000" pitchFamily="2" charset="-52"/>
              </a:rPr>
              <a:t>Специалист, помогающий ненасильственным путем решать конфликты, возникающие между социальными группами на имущественной, культурной, национальной, религиозной и других почвах.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256897" y="4751475"/>
            <a:ext cx="327360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17F8"/>
                </a:solidFill>
                <a:latin typeface="Montserrat" panose="00000500000000000000" pitchFamily="2" charset="-52"/>
              </a:rPr>
              <a:t>Специалист, который курирует платформу для обмена вещами, едой и услугами, отслеживая неприемлемое поведение, напоминая правила обмена и улучшая систему в соответствии с пожеланиями пользователей.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4881286" y="3780431"/>
            <a:ext cx="6624000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804012" y="4156914"/>
            <a:ext cx="3330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Медиатор социальных</a:t>
            </a:r>
            <a:b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</a:br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конфликтов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256897" y="4156914"/>
            <a:ext cx="3273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Модератор </a:t>
            </a:r>
            <a:b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</a:br>
            <a:r>
              <a:rPr lang="ru-RU" sz="1200" b="1" dirty="0" err="1">
                <a:solidFill>
                  <a:srgbClr val="0017F8"/>
                </a:solidFill>
                <a:latin typeface="Montserrat" panose="00000500000000000000" pitchFamily="2" charset="-52"/>
              </a:rPr>
              <a:t>шеринговых</a:t>
            </a:r>
            <a:r>
              <a:rPr lang="ru-RU" sz="1200" b="1" dirty="0">
                <a:solidFill>
                  <a:srgbClr val="0017F8"/>
                </a:solidFill>
                <a:latin typeface="Montserrat" panose="00000500000000000000" pitchFamily="2" charset="-52"/>
              </a:rPr>
              <a:t> платформ</a:t>
            </a:r>
          </a:p>
        </p:txBody>
      </p:sp>
      <p:sp>
        <p:nvSpPr>
          <p:cNvPr id="34" name="Управляющая кнопка: настраиваемая 33">
            <a:hlinkClick r:id="rId2" action="ppaction://hlinksldjump" highlightClick="1"/>
          </p:cNvPr>
          <p:cNvSpPr/>
          <p:nvPr/>
        </p:nvSpPr>
        <p:spPr>
          <a:xfrm>
            <a:off x="11505286" y="6169589"/>
            <a:ext cx="360000" cy="360000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0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520485" y="334850"/>
            <a:ext cx="7340958" cy="6194739"/>
          </a:xfrm>
          <a:prstGeom prst="roundRect">
            <a:avLst>
              <a:gd name="adj" fmla="val 0"/>
            </a:avLst>
          </a:prstGeom>
          <a:solidFill>
            <a:srgbClr val="F4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04012" y="646717"/>
            <a:ext cx="6726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KONY" pitchFamily="50" charset="-52"/>
              </a:rPr>
              <a:t>УНИВЕРСАЛЬНЫЙ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278778"/>
              </p:ext>
            </p:extLst>
          </p:nvPr>
        </p:nvGraphicFramePr>
        <p:xfrm>
          <a:off x="334847" y="334849"/>
          <a:ext cx="3996083" cy="6194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4479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математика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биология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литература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32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134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5A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5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696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146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45A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45A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696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164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45A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45A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804012" y="1320177"/>
            <a:ext cx="6726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rPr>
              <a:t>Универсальный профиль обучения подходит обучающимся, которые еще не определились со сферой профессиональной деятельности или выбор которых не вписывается в рамки других профилей.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04011" y="4751475"/>
            <a:ext cx="6091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rPr>
              <a:t>Высокие технологии создают новые возможности для визуальных эффектов. Во-первых, возникает спрос на создание тканей, меняющих цвет в результате внешнего воздействия, во-вторых, в моду приходит дополненная реальность. А  значит, будут востребованы художники, способные придумать и смоделировать эти визуальные эффекты.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4881286" y="3780431"/>
            <a:ext cx="6624000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804012" y="4156914"/>
            <a:ext cx="3330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rPr>
              <a:t>Специалист по визуальным эффектам в моде</a:t>
            </a:r>
          </a:p>
        </p:txBody>
      </p:sp>
      <p:sp>
        <p:nvSpPr>
          <p:cNvPr id="28" name="Управляющая кнопка: настраиваемая 27">
            <a:hlinkClick r:id="rId2" action="ppaction://hlinksldjump" highlightClick="1"/>
          </p:cNvPr>
          <p:cNvSpPr/>
          <p:nvPr/>
        </p:nvSpPr>
        <p:spPr>
          <a:xfrm>
            <a:off x="11505286" y="6169589"/>
            <a:ext cx="360000" cy="360000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9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1194" y="334850"/>
            <a:ext cx="11520249" cy="61947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808668" y="2140667"/>
            <a:ext cx="6574664" cy="2562727"/>
            <a:chOff x="2808668" y="1960361"/>
            <a:chExt cx="6574664" cy="2562727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2808668" y="1960361"/>
              <a:ext cx="6574664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bg2">
                      <a:lumMod val="10000"/>
                    </a:schemeClr>
                  </a:solidFill>
                  <a:latin typeface="AKONY" pitchFamily="50" charset="-52"/>
                </a:rPr>
                <a:t>ИНДИВИДУАЛЬНЫЙ УЧЕБНЫЙ ПЛАН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808668" y="3103225"/>
              <a:ext cx="6574664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Данный план обеспечивает освоение образовательной программы на основе индивидуализации её содержания с учётом особенностей и образовательных потребностей конкретного обучающегося.  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808668" y="4061423"/>
              <a:ext cx="657466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В Кировском районе обучение такого рода реализуется ЦОТ с углубленным изучением математики и </a:t>
              </a:r>
              <a:r>
                <a:rPr lang="ru-RU" sz="1200" b="1" dirty="0" smtClean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2" charset="-52"/>
                </a:rPr>
                <a:t>литературы.</a:t>
              </a:r>
              <a:endParaRPr lang="ru-RU" sz="1200" b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18" name="Управляющая кнопка: настраиваемая 17">
            <a:hlinkClick r:id="rId2" action="ppaction://hlinksldjump" highlightClick="1"/>
          </p:cNvPr>
          <p:cNvSpPr/>
          <p:nvPr/>
        </p:nvSpPr>
        <p:spPr>
          <a:xfrm>
            <a:off x="11505286" y="6169589"/>
            <a:ext cx="360000" cy="360000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72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427</Words>
  <Application>Microsoft Office PowerPoint</Application>
  <PresentationFormat>Широкоэкранный</PresentationFormat>
  <Paragraphs>134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AKONY</vt:lpstr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 Бабушкина</dc:creator>
  <cp:lastModifiedBy>Admin-priemnaya</cp:lastModifiedBy>
  <cp:revision>89</cp:revision>
  <dcterms:created xsi:type="dcterms:W3CDTF">2023-12-15T10:48:05Z</dcterms:created>
  <dcterms:modified xsi:type="dcterms:W3CDTF">2024-01-15T07:15:46Z</dcterms:modified>
</cp:coreProperties>
</file>