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17"/>
  </p:notesMasterIdLst>
  <p:sldIdLst>
    <p:sldId id="258" r:id="rId2"/>
    <p:sldId id="271" r:id="rId3"/>
    <p:sldId id="259" r:id="rId4"/>
    <p:sldId id="256" r:id="rId5"/>
    <p:sldId id="260" r:id="rId6"/>
    <p:sldId id="264" r:id="rId7"/>
    <p:sldId id="261" r:id="rId8"/>
    <p:sldId id="262" r:id="rId9"/>
    <p:sldId id="263" r:id="rId10"/>
    <p:sldId id="265" r:id="rId11"/>
    <p:sldId id="266" r:id="rId12"/>
    <p:sldId id="269" r:id="rId13"/>
    <p:sldId id="267" r:id="rId14"/>
    <p:sldId id="268" r:id="rId15"/>
    <p:sldId id="270"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636" autoAdjust="0"/>
  </p:normalViewPr>
  <p:slideViewPr>
    <p:cSldViewPr snapToGrid="0">
      <p:cViewPr varScale="1">
        <p:scale>
          <a:sx n="92" d="100"/>
          <a:sy n="92" d="100"/>
        </p:scale>
        <p:origin x="12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D1F9C1-F68B-40EF-9C12-6558B4DA7B92}" type="datetimeFigureOut">
              <a:rPr lang="ru-RU" smtClean="0"/>
              <a:t>04.09.2023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AFF029-DD43-49DF-A570-7E3D0C38B70A}" type="slidenum">
              <a:rPr lang="ru-RU" smtClean="0"/>
              <a:t>‹#›</a:t>
            </a:fld>
            <a:endParaRPr lang="ru-RU"/>
          </a:p>
        </p:txBody>
      </p:sp>
    </p:spTree>
    <p:extLst>
      <p:ext uri="{BB962C8B-B14F-4D97-AF65-F5344CB8AC3E}">
        <p14:creationId xmlns:p14="http://schemas.microsoft.com/office/powerpoint/2010/main" val="3526787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ria.ru/20100901/271003083.html"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ria.ru/20040904/672478.html" TargetMode="External"/><Relationship Id="rId4" Type="http://schemas.openxmlformats.org/officeDocument/2006/relationships/hyperlink" Target="http://vimpel-v.com/operation_special/oper_sf_rossia/715-1-sentyabrya-2004-god-shkola-1-g-beslan-severnaya-osetiya-alaniya.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3 сентября в России отмечают печальную дату – День солидарности</a:t>
            </a:r>
          </a:p>
          <a:p>
            <a:r>
              <a:rPr lang="ru-RU" sz="1200" b="0" i="0" kern="1200" dirty="0" smtClean="0">
                <a:solidFill>
                  <a:schemeClr val="tx1"/>
                </a:solidFill>
                <a:effectLst/>
                <a:latin typeface="+mn-lt"/>
                <a:ea typeface="+mn-ea"/>
                <a:cs typeface="+mn-cs"/>
              </a:rPr>
              <a:t>в борьбе с терроризмом. Она была официально утверждена федеральным законом “О днях воинской славы (победных днях) России”, который был выпущен 6 июля 2005 года. С тех пор, в этот день россияне с горечью вспоминают людей, погибших от рук террористов, а так же тех сотрудников правоохранительных органов, которые погибли во время выполнения служебного долга.</a:t>
            </a:r>
          </a:p>
          <a:p>
            <a:endParaRPr lang="ru-RU" dirty="0"/>
          </a:p>
        </p:txBody>
      </p:sp>
      <p:sp>
        <p:nvSpPr>
          <p:cNvPr id="4" name="Номер слайда 3"/>
          <p:cNvSpPr>
            <a:spLocks noGrp="1"/>
          </p:cNvSpPr>
          <p:nvPr>
            <p:ph type="sldNum" sz="quarter" idx="10"/>
          </p:nvPr>
        </p:nvSpPr>
        <p:spPr/>
        <p:txBody>
          <a:bodyPr/>
          <a:lstStyle/>
          <a:p>
            <a:fld id="{F0AFF029-DD43-49DF-A570-7E3D0C38B70A}" type="slidenum">
              <a:rPr lang="ru-RU" smtClean="0"/>
              <a:t>1</a:t>
            </a:fld>
            <a:endParaRPr lang="ru-RU"/>
          </a:p>
        </p:txBody>
      </p:sp>
    </p:spTree>
    <p:extLst>
      <p:ext uri="{BB962C8B-B14F-4D97-AF65-F5344CB8AC3E}">
        <p14:creationId xmlns:p14="http://schemas.microsoft.com/office/powerpoint/2010/main" val="1623522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1 сентября 2004 года в городе Беслане Республики Северная Осетия-Алания отряд террористов под руководством Расула </a:t>
            </a:r>
            <a:r>
              <a:rPr lang="ru-RU" sz="1200" b="0" i="0" kern="1200" dirty="0" err="1" smtClean="0">
                <a:solidFill>
                  <a:schemeClr val="tx1"/>
                </a:solidFill>
                <a:effectLst/>
                <a:latin typeface="+mn-lt"/>
                <a:ea typeface="+mn-ea"/>
                <a:cs typeface="+mn-cs"/>
              </a:rPr>
              <a:t>Хачбарова</a:t>
            </a:r>
            <a:r>
              <a:rPr lang="ru-RU" sz="1200" b="0" i="0" kern="1200" dirty="0" smtClean="0">
                <a:solidFill>
                  <a:schemeClr val="tx1"/>
                </a:solidFill>
                <a:effectLst/>
                <a:latin typeface="+mn-lt"/>
                <a:ea typeface="+mn-ea"/>
                <a:cs typeface="+mn-cs"/>
              </a:rPr>
              <a:t> (известного также как Полковник) численностью более 30 человек (среди которых также были женщины) </a:t>
            </a:r>
            <a:r>
              <a:rPr lang="ru-RU" sz="1200" b="0" i="0" u="none" strike="noStrike" kern="1200" dirty="0" smtClean="0">
                <a:solidFill>
                  <a:schemeClr val="tx1"/>
                </a:solidFill>
                <a:effectLst/>
                <a:latin typeface="+mn-lt"/>
                <a:ea typeface="+mn-ea"/>
                <a:cs typeface="+mn-cs"/>
                <a:hlinkClick r:id="rId3"/>
              </a:rPr>
              <a:t>осуществил захват здания средней общеобразовательной школы №1</a:t>
            </a:r>
            <a:r>
              <a:rPr lang="ru-RU" sz="1200" b="0" i="0" kern="1200" dirty="0" smtClean="0">
                <a:solidFill>
                  <a:schemeClr val="tx1"/>
                </a:solidFill>
                <a:effectLst/>
                <a:latin typeface="+mn-lt"/>
                <a:ea typeface="+mn-ea"/>
                <a:cs typeface="+mn-cs"/>
              </a:rPr>
              <a:t>.</a:t>
            </a:r>
          </a:p>
          <a:p>
            <a:r>
              <a:rPr lang="ru-RU" sz="1200" b="0" i="0" kern="1200" dirty="0" smtClean="0">
                <a:solidFill>
                  <a:schemeClr val="tx1"/>
                </a:solidFill>
                <a:effectLst/>
                <a:latin typeface="+mn-lt"/>
                <a:ea typeface="+mn-ea"/>
                <a:cs typeface="+mn-cs"/>
              </a:rPr>
              <a:t>Утром во время проводившейся во дворе учебного заведения праздничной линейки, посвященной Дню знаний, из подъехавшего укрытого тентом грузового автомобиля внезапно выскочили вооруженные люди и, открыв стрельбу из автоматического оружия поверх голов собравшихся, </a:t>
            </a:r>
            <a:r>
              <a:rPr lang="ru-RU" sz="1200" b="0" i="0" u="none" strike="noStrike" kern="1200" dirty="0" smtClean="0">
                <a:solidFill>
                  <a:schemeClr val="tx1"/>
                </a:solidFill>
                <a:effectLst/>
                <a:latin typeface="+mn-lt"/>
                <a:ea typeface="+mn-ea"/>
                <a:cs typeface="+mn-cs"/>
                <a:hlinkClick r:id="rId4"/>
              </a:rPr>
              <a:t>стали сгонять всех присутствующих в здание школы</a:t>
            </a:r>
            <a:r>
              <a:rPr lang="ru-RU" sz="1200" b="0" i="0" kern="1200" dirty="0" smtClean="0">
                <a:solidFill>
                  <a:schemeClr val="tx1"/>
                </a:solidFill>
                <a:effectLst/>
                <a:latin typeface="+mn-lt"/>
                <a:ea typeface="+mn-ea"/>
                <a:cs typeface="+mn-cs"/>
              </a:rPr>
              <a:t>. Избежать участи заложников, воспользовавшись паникой, удалось лишь немногим.</a:t>
            </a:r>
          </a:p>
          <a:p>
            <a:r>
              <a:rPr lang="ru-RU" sz="1200" b="0" i="0" kern="1200" dirty="0" smtClean="0">
                <a:solidFill>
                  <a:schemeClr val="tx1"/>
                </a:solidFill>
                <a:effectLst/>
                <a:latin typeface="+mn-lt"/>
                <a:ea typeface="+mn-ea"/>
                <a:cs typeface="+mn-cs"/>
              </a:rPr>
              <a:t>Террористы согнали большую часть заложников в спортивный зал школы, который заминировали. Всего в нем было установлено и подключено к электровзрывной цепи не менее 15 самодельных взрывных устройств. В качестве меры устрашения со стороны боевиков порядка десяти заложников были расстреляны.</a:t>
            </a:r>
          </a:p>
          <a:p>
            <a:r>
              <a:rPr lang="ru-RU" sz="1200" b="0" i="0" kern="1200" dirty="0" smtClean="0">
                <a:solidFill>
                  <a:schemeClr val="tx1"/>
                </a:solidFill>
                <a:effectLst/>
                <a:latin typeface="+mn-lt"/>
                <a:ea typeface="+mn-ea"/>
                <a:cs typeface="+mn-cs"/>
              </a:rPr>
              <a:t>Жертвами террористической акции стали 334 человека, в том числе 318 заложников, из которых 186 – дети. Среди погибших также были 10 сотрудников спецназа "Альфа" и "Вымпел" ФСБ России, два сотрудника "</a:t>
            </a:r>
            <a:r>
              <a:rPr lang="ru-RU" sz="1200" b="0" i="0" kern="1200" dirty="0" err="1" smtClean="0">
                <a:solidFill>
                  <a:schemeClr val="tx1"/>
                </a:solidFill>
                <a:effectLst/>
                <a:latin typeface="+mn-lt"/>
                <a:ea typeface="+mn-ea"/>
                <a:cs typeface="+mn-cs"/>
              </a:rPr>
              <a:t>Центроcпаса</a:t>
            </a:r>
            <a:r>
              <a:rPr lang="ru-RU" sz="1200" b="0" i="0" kern="1200" dirty="0" smtClean="0">
                <a:solidFill>
                  <a:schemeClr val="tx1"/>
                </a:solidFill>
                <a:effectLst/>
                <a:latin typeface="+mn-lt"/>
                <a:ea typeface="+mn-ea"/>
                <a:cs typeface="+mn-cs"/>
              </a:rPr>
              <a:t>" МЧС РФ и житель Беслана, принимавший участие в спасении заложников. Большинство бойцов спецназа погибли, прикрывая собой детей. Ранения получили 810 человек (заложники, местные жители, сотрудники ФСБ, МЧС, милиции и военнослужащие).</a:t>
            </a:r>
          </a:p>
          <a:p>
            <a:r>
              <a:rPr lang="ru-RU" sz="1200" b="0" i="0" kern="1200" dirty="0" smtClean="0">
                <a:solidFill>
                  <a:schemeClr val="tx1"/>
                </a:solidFill>
                <a:effectLst/>
                <a:latin typeface="+mn-lt"/>
                <a:ea typeface="+mn-ea"/>
                <a:cs typeface="+mn-cs"/>
              </a:rPr>
              <a:t>Помимо полученных в ходе штурма здания школы ранений, заложники </a:t>
            </a:r>
            <a:r>
              <a:rPr lang="ru-RU" sz="1200" b="0" i="0" u="none" strike="noStrike" kern="1200" dirty="0" smtClean="0">
                <a:solidFill>
                  <a:schemeClr val="tx1"/>
                </a:solidFill>
                <a:effectLst/>
                <a:latin typeface="+mn-lt"/>
                <a:ea typeface="+mn-ea"/>
                <a:cs typeface="+mn-cs"/>
                <a:hlinkClick r:id="rId5"/>
              </a:rPr>
              <a:t>испытали тяжелейший психологический шок</a:t>
            </a:r>
            <a:r>
              <a:rPr lang="ru-RU" sz="1200" b="0" i="0" kern="1200" dirty="0" smtClean="0">
                <a:solidFill>
                  <a:schemeClr val="tx1"/>
                </a:solidFill>
                <a:effectLst/>
                <a:latin typeface="+mn-lt"/>
                <a:ea typeface="+mn-ea"/>
                <a:cs typeface="+mn-cs"/>
              </a:rPr>
              <a:t>. Более двух суток, проведенных пленниками в здании школы, террористы отказывали им в предоставлении воды, пищи и необходимых медикаментов.</a:t>
            </a:r>
          </a:p>
          <a:p>
            <a:r>
              <a:rPr lang="ru-RU" sz="1200" b="0" i="0" kern="1200" dirty="0" smtClean="0">
                <a:solidFill>
                  <a:schemeClr val="tx1"/>
                </a:solidFill>
                <a:effectLst/>
                <a:latin typeface="+mn-lt"/>
                <a:ea typeface="+mn-ea"/>
                <a:cs typeface="+mn-cs"/>
              </a:rPr>
              <a:t>Потерпевшими от нападения боевиков на школу в Беслане были признаны 1315 человек.</a:t>
            </a:r>
          </a:p>
          <a:p>
            <a:endParaRPr lang="ru-RU" dirty="0"/>
          </a:p>
        </p:txBody>
      </p:sp>
      <p:sp>
        <p:nvSpPr>
          <p:cNvPr id="4" name="Номер слайда 3"/>
          <p:cNvSpPr>
            <a:spLocks noGrp="1"/>
          </p:cNvSpPr>
          <p:nvPr>
            <p:ph type="sldNum" sz="quarter" idx="10"/>
          </p:nvPr>
        </p:nvSpPr>
        <p:spPr/>
        <p:txBody>
          <a:bodyPr/>
          <a:lstStyle/>
          <a:p>
            <a:fld id="{F0AFF029-DD43-49DF-A570-7E3D0C38B70A}" type="slidenum">
              <a:rPr lang="ru-RU" smtClean="0"/>
              <a:t>2</a:t>
            </a:fld>
            <a:endParaRPr lang="ru-RU"/>
          </a:p>
        </p:txBody>
      </p:sp>
    </p:spTree>
    <p:extLst>
      <p:ext uri="{BB962C8B-B14F-4D97-AF65-F5344CB8AC3E}">
        <p14:creationId xmlns:p14="http://schemas.microsoft.com/office/powerpoint/2010/main" val="663935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Установление памятной даты связано с трагическими событиями, произошедшими в сентябре 2004 года.</a:t>
            </a:r>
            <a:r>
              <a:rPr lang="ru-RU" sz="1200" b="0" i="0" kern="1200" baseline="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Бесланские</a:t>
            </a:r>
            <a:r>
              <a:rPr lang="ru-RU" sz="1200" b="0" i="0" kern="1200" dirty="0" smtClean="0">
                <a:solidFill>
                  <a:schemeClr val="tx1"/>
                </a:solidFill>
                <a:effectLst/>
                <a:latin typeface="+mn-lt"/>
                <a:ea typeface="+mn-ea"/>
                <a:cs typeface="+mn-cs"/>
              </a:rPr>
              <a:t> события потрясли весь мир, никого не оставив равнодушным. Эту трагедию забыть невозможно, как нельзя забыть и тех, кто отдал свои жизни ради спасения детей.</a:t>
            </a:r>
            <a:endParaRPr lang="ru-RU" dirty="0"/>
          </a:p>
        </p:txBody>
      </p:sp>
      <p:sp>
        <p:nvSpPr>
          <p:cNvPr id="4" name="Номер слайда 3"/>
          <p:cNvSpPr>
            <a:spLocks noGrp="1"/>
          </p:cNvSpPr>
          <p:nvPr>
            <p:ph type="sldNum" sz="quarter" idx="10"/>
          </p:nvPr>
        </p:nvSpPr>
        <p:spPr/>
        <p:txBody>
          <a:bodyPr/>
          <a:lstStyle/>
          <a:p>
            <a:fld id="{F0AFF029-DD43-49DF-A570-7E3D0C38B70A}" type="slidenum">
              <a:rPr lang="ru-RU" smtClean="0"/>
              <a:t>3</a:t>
            </a:fld>
            <a:endParaRPr lang="ru-RU"/>
          </a:p>
        </p:txBody>
      </p:sp>
    </p:spTree>
    <p:extLst>
      <p:ext uri="{BB962C8B-B14F-4D97-AF65-F5344CB8AC3E}">
        <p14:creationId xmlns:p14="http://schemas.microsoft.com/office/powerpoint/2010/main" val="3669627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0AFF029-DD43-49DF-A570-7E3D0C38B70A}" type="slidenum">
              <a:rPr lang="ru-RU" smtClean="0"/>
              <a:t>4</a:t>
            </a:fld>
            <a:endParaRPr lang="ru-RU"/>
          </a:p>
        </p:txBody>
      </p:sp>
    </p:spTree>
    <p:extLst>
      <p:ext uri="{BB962C8B-B14F-4D97-AF65-F5344CB8AC3E}">
        <p14:creationId xmlns:p14="http://schemas.microsoft.com/office/powerpoint/2010/main" val="91794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0AFF029-DD43-49DF-A570-7E3D0C38B70A}" type="slidenum">
              <a:rPr lang="ru-RU" smtClean="0"/>
              <a:t>14</a:t>
            </a:fld>
            <a:endParaRPr lang="ru-RU"/>
          </a:p>
        </p:txBody>
      </p:sp>
    </p:spTree>
    <p:extLst>
      <p:ext uri="{BB962C8B-B14F-4D97-AF65-F5344CB8AC3E}">
        <p14:creationId xmlns:p14="http://schemas.microsoft.com/office/powerpoint/2010/main" val="1942959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FF39912-4201-4398-99F0-111C09EA12C3}" type="datetimeFigureOut">
              <a:rPr lang="ru-RU" smtClean="0"/>
              <a:t>04.09.2023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0A3D0F55-4932-436D-9E63-6A9A76B5B875}" type="slidenum">
              <a:rPr lang="ru-RU" smtClean="0"/>
              <a:t>‹#›</a:t>
            </a:fld>
            <a:endParaRPr lang="ru-RU" dirty="0"/>
          </a:p>
        </p:txBody>
      </p:sp>
    </p:spTree>
    <p:extLst>
      <p:ext uri="{BB962C8B-B14F-4D97-AF65-F5344CB8AC3E}">
        <p14:creationId xmlns:p14="http://schemas.microsoft.com/office/powerpoint/2010/main" val="3462856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FF39912-4201-4398-99F0-111C09EA12C3}" type="datetimeFigureOut">
              <a:rPr lang="ru-RU" smtClean="0"/>
              <a:t>04.09.2023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0A3D0F55-4932-436D-9E63-6A9A76B5B875}" type="slidenum">
              <a:rPr lang="ru-RU" smtClean="0"/>
              <a:t>‹#›</a:t>
            </a:fld>
            <a:endParaRPr lang="ru-RU" dirty="0"/>
          </a:p>
        </p:txBody>
      </p:sp>
    </p:spTree>
    <p:extLst>
      <p:ext uri="{BB962C8B-B14F-4D97-AF65-F5344CB8AC3E}">
        <p14:creationId xmlns:p14="http://schemas.microsoft.com/office/powerpoint/2010/main" val="3161819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7FF39912-4201-4398-99F0-111C09EA12C3}" type="datetimeFigureOut">
              <a:rPr lang="ru-RU" smtClean="0"/>
              <a:t>04.09.2023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0A3D0F55-4932-436D-9E63-6A9A76B5B875}" type="slidenum">
              <a:rPr lang="ru-RU" smtClean="0"/>
              <a:t>‹#›</a:t>
            </a:fld>
            <a:endParaRPr lang="ru-RU" dirty="0"/>
          </a:p>
        </p:txBody>
      </p:sp>
    </p:spTree>
    <p:extLst>
      <p:ext uri="{BB962C8B-B14F-4D97-AF65-F5344CB8AC3E}">
        <p14:creationId xmlns:p14="http://schemas.microsoft.com/office/powerpoint/2010/main" val="1015229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7FF39912-4201-4398-99F0-111C09EA12C3}" type="datetimeFigureOut">
              <a:rPr lang="ru-RU" smtClean="0"/>
              <a:t>04.09.2023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0A3D0F55-4932-436D-9E63-6A9A76B5B875}" type="slidenum">
              <a:rPr lang="ru-RU" smtClean="0"/>
              <a:t>‹#›</a:t>
            </a:fld>
            <a:endParaRPr lang="ru-RU"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99961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FF39912-4201-4398-99F0-111C09EA12C3}" type="datetimeFigureOut">
              <a:rPr lang="ru-RU" smtClean="0"/>
              <a:t>04.09.2023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0A3D0F55-4932-436D-9E63-6A9A76B5B875}" type="slidenum">
              <a:rPr lang="ru-RU" smtClean="0"/>
              <a:t>‹#›</a:t>
            </a:fld>
            <a:endParaRPr lang="ru-RU" dirty="0"/>
          </a:p>
        </p:txBody>
      </p:sp>
    </p:spTree>
    <p:extLst>
      <p:ext uri="{BB962C8B-B14F-4D97-AF65-F5344CB8AC3E}">
        <p14:creationId xmlns:p14="http://schemas.microsoft.com/office/powerpoint/2010/main" val="2090718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FF39912-4201-4398-99F0-111C09EA12C3}" type="datetimeFigureOut">
              <a:rPr lang="ru-RU" smtClean="0"/>
              <a:t>04.09.2023</a:t>
            </a:fld>
            <a:endParaRPr lang="ru-RU" dirty="0"/>
          </a:p>
        </p:txBody>
      </p:sp>
      <p:sp>
        <p:nvSpPr>
          <p:cNvPr id="4"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0A3D0F55-4932-436D-9E63-6A9A76B5B875}" type="slidenum">
              <a:rPr lang="ru-RU" smtClean="0"/>
              <a:t>‹#›</a:t>
            </a:fld>
            <a:endParaRPr lang="ru-RU" dirty="0"/>
          </a:p>
        </p:txBody>
      </p:sp>
    </p:spTree>
    <p:extLst>
      <p:ext uri="{BB962C8B-B14F-4D97-AF65-F5344CB8AC3E}">
        <p14:creationId xmlns:p14="http://schemas.microsoft.com/office/powerpoint/2010/main" val="780852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FF39912-4201-4398-99F0-111C09EA12C3}" type="datetimeFigureOut">
              <a:rPr lang="ru-RU" smtClean="0"/>
              <a:t>04.09.2023</a:t>
            </a:fld>
            <a:endParaRPr lang="ru-RU" dirty="0"/>
          </a:p>
        </p:txBody>
      </p:sp>
      <p:sp>
        <p:nvSpPr>
          <p:cNvPr id="4"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0A3D0F55-4932-436D-9E63-6A9A76B5B875}" type="slidenum">
              <a:rPr lang="ru-RU" smtClean="0"/>
              <a:t>‹#›</a:t>
            </a:fld>
            <a:endParaRPr lang="ru-RU" dirty="0"/>
          </a:p>
        </p:txBody>
      </p:sp>
    </p:spTree>
    <p:extLst>
      <p:ext uri="{BB962C8B-B14F-4D97-AF65-F5344CB8AC3E}">
        <p14:creationId xmlns:p14="http://schemas.microsoft.com/office/powerpoint/2010/main" val="3229594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FF39912-4201-4398-99F0-111C09EA12C3}" type="datetimeFigureOut">
              <a:rPr lang="ru-RU" smtClean="0"/>
              <a:t>04.09.2023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0A3D0F55-4932-436D-9E63-6A9A76B5B875}" type="slidenum">
              <a:rPr lang="ru-RU" smtClean="0"/>
              <a:t>‹#›</a:t>
            </a:fld>
            <a:endParaRPr lang="ru-RU" dirty="0"/>
          </a:p>
        </p:txBody>
      </p:sp>
    </p:spTree>
    <p:extLst>
      <p:ext uri="{BB962C8B-B14F-4D97-AF65-F5344CB8AC3E}">
        <p14:creationId xmlns:p14="http://schemas.microsoft.com/office/powerpoint/2010/main" val="3813541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FF39912-4201-4398-99F0-111C09EA12C3}" type="datetimeFigureOut">
              <a:rPr lang="ru-RU" smtClean="0"/>
              <a:t>04.09.2023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0A3D0F55-4932-436D-9E63-6A9A76B5B875}" type="slidenum">
              <a:rPr lang="ru-RU" smtClean="0"/>
              <a:t>‹#›</a:t>
            </a:fld>
            <a:endParaRPr lang="ru-RU" dirty="0"/>
          </a:p>
        </p:txBody>
      </p:sp>
    </p:spTree>
    <p:extLst>
      <p:ext uri="{BB962C8B-B14F-4D97-AF65-F5344CB8AC3E}">
        <p14:creationId xmlns:p14="http://schemas.microsoft.com/office/powerpoint/2010/main" val="995118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FF39912-4201-4398-99F0-111C09EA12C3}" type="datetimeFigureOut">
              <a:rPr lang="ru-RU" smtClean="0"/>
              <a:t>04.09.2023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0A3D0F55-4932-436D-9E63-6A9A76B5B875}" type="slidenum">
              <a:rPr lang="ru-RU" smtClean="0"/>
              <a:t>‹#›</a:t>
            </a:fld>
            <a:endParaRPr lang="ru-RU" dirty="0"/>
          </a:p>
        </p:txBody>
      </p:sp>
    </p:spTree>
    <p:extLst>
      <p:ext uri="{BB962C8B-B14F-4D97-AF65-F5344CB8AC3E}">
        <p14:creationId xmlns:p14="http://schemas.microsoft.com/office/powerpoint/2010/main" val="1881417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FF39912-4201-4398-99F0-111C09EA12C3}" type="datetimeFigureOut">
              <a:rPr lang="ru-RU" smtClean="0"/>
              <a:t>04.09.2023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0A3D0F55-4932-436D-9E63-6A9A76B5B875}" type="slidenum">
              <a:rPr lang="ru-RU" smtClean="0"/>
              <a:t>‹#›</a:t>
            </a:fld>
            <a:endParaRPr lang="ru-RU" dirty="0"/>
          </a:p>
        </p:txBody>
      </p:sp>
    </p:spTree>
    <p:extLst>
      <p:ext uri="{BB962C8B-B14F-4D97-AF65-F5344CB8AC3E}">
        <p14:creationId xmlns:p14="http://schemas.microsoft.com/office/powerpoint/2010/main" val="2534332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FF39912-4201-4398-99F0-111C09EA12C3}" type="datetimeFigureOut">
              <a:rPr lang="ru-RU" smtClean="0"/>
              <a:t>04.09.2023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0A3D0F55-4932-436D-9E63-6A9A76B5B875}" type="slidenum">
              <a:rPr lang="ru-RU" smtClean="0"/>
              <a:t>‹#›</a:t>
            </a:fld>
            <a:endParaRPr lang="ru-RU" dirty="0"/>
          </a:p>
        </p:txBody>
      </p:sp>
    </p:spTree>
    <p:extLst>
      <p:ext uri="{BB962C8B-B14F-4D97-AF65-F5344CB8AC3E}">
        <p14:creationId xmlns:p14="http://schemas.microsoft.com/office/powerpoint/2010/main" val="3537300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FF39912-4201-4398-99F0-111C09EA12C3}" type="datetimeFigureOut">
              <a:rPr lang="ru-RU" smtClean="0"/>
              <a:t>04.09.2023</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0A3D0F55-4932-436D-9E63-6A9A76B5B875}" type="slidenum">
              <a:rPr lang="ru-RU" smtClean="0"/>
              <a:t>‹#›</a:t>
            </a:fld>
            <a:endParaRPr lang="ru-RU" dirty="0"/>
          </a:p>
        </p:txBody>
      </p:sp>
    </p:spTree>
    <p:extLst>
      <p:ext uri="{BB962C8B-B14F-4D97-AF65-F5344CB8AC3E}">
        <p14:creationId xmlns:p14="http://schemas.microsoft.com/office/powerpoint/2010/main" val="1476791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7FF39912-4201-4398-99F0-111C09EA12C3}" type="datetimeFigureOut">
              <a:rPr lang="ru-RU" smtClean="0"/>
              <a:t>04.09.2023</a:t>
            </a:fld>
            <a:endParaRPr lang="ru-RU" dirty="0"/>
          </a:p>
        </p:txBody>
      </p:sp>
      <p:sp>
        <p:nvSpPr>
          <p:cNvPr id="5" name="Footer Placeholder 3"/>
          <p:cNvSpPr>
            <a:spLocks noGrp="1"/>
          </p:cNvSpPr>
          <p:nvPr>
            <p:ph type="ftr" sz="quarter" idx="11"/>
          </p:nvPr>
        </p:nvSpPr>
        <p:spPr/>
        <p:txBody>
          <a:bodyPr/>
          <a:lstStyle/>
          <a:p>
            <a:endParaRPr lang="ru-RU" dirty="0"/>
          </a:p>
        </p:txBody>
      </p:sp>
      <p:sp>
        <p:nvSpPr>
          <p:cNvPr id="6" name="Slide Number Placeholder 4"/>
          <p:cNvSpPr>
            <a:spLocks noGrp="1"/>
          </p:cNvSpPr>
          <p:nvPr>
            <p:ph type="sldNum" sz="quarter" idx="12"/>
          </p:nvPr>
        </p:nvSpPr>
        <p:spPr/>
        <p:txBody>
          <a:bodyPr/>
          <a:lstStyle/>
          <a:p>
            <a:fld id="{0A3D0F55-4932-436D-9E63-6A9A76B5B875}" type="slidenum">
              <a:rPr lang="ru-RU" smtClean="0"/>
              <a:t>‹#›</a:t>
            </a:fld>
            <a:endParaRPr lang="ru-RU" dirty="0"/>
          </a:p>
        </p:txBody>
      </p:sp>
    </p:spTree>
    <p:extLst>
      <p:ext uri="{BB962C8B-B14F-4D97-AF65-F5344CB8AC3E}">
        <p14:creationId xmlns:p14="http://schemas.microsoft.com/office/powerpoint/2010/main" val="477389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FF39912-4201-4398-99F0-111C09EA12C3}" type="datetimeFigureOut">
              <a:rPr lang="ru-RU" smtClean="0"/>
              <a:t>04.09.2023</a:t>
            </a:fld>
            <a:endParaRPr lang="ru-RU" dirty="0"/>
          </a:p>
        </p:txBody>
      </p:sp>
      <p:sp>
        <p:nvSpPr>
          <p:cNvPr id="5" name="Footer Placeholder 2"/>
          <p:cNvSpPr>
            <a:spLocks noGrp="1"/>
          </p:cNvSpPr>
          <p:nvPr>
            <p:ph type="ftr" sz="quarter" idx="11"/>
          </p:nvPr>
        </p:nvSpPr>
        <p:spPr/>
        <p:txBody>
          <a:bodyPr/>
          <a:lstStyle/>
          <a:p>
            <a:endParaRPr lang="ru-RU" dirty="0"/>
          </a:p>
        </p:txBody>
      </p:sp>
      <p:sp>
        <p:nvSpPr>
          <p:cNvPr id="6" name="Slide Number Placeholder 3"/>
          <p:cNvSpPr>
            <a:spLocks noGrp="1"/>
          </p:cNvSpPr>
          <p:nvPr>
            <p:ph type="sldNum" sz="quarter" idx="12"/>
          </p:nvPr>
        </p:nvSpPr>
        <p:spPr/>
        <p:txBody>
          <a:bodyPr/>
          <a:lstStyle/>
          <a:p>
            <a:fld id="{0A3D0F55-4932-436D-9E63-6A9A76B5B875}" type="slidenum">
              <a:rPr lang="ru-RU" smtClean="0"/>
              <a:t>‹#›</a:t>
            </a:fld>
            <a:endParaRPr lang="ru-RU" dirty="0"/>
          </a:p>
        </p:txBody>
      </p:sp>
    </p:spTree>
    <p:extLst>
      <p:ext uri="{BB962C8B-B14F-4D97-AF65-F5344CB8AC3E}">
        <p14:creationId xmlns:p14="http://schemas.microsoft.com/office/powerpoint/2010/main" val="1323026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7FF39912-4201-4398-99F0-111C09EA12C3}" type="datetimeFigureOut">
              <a:rPr lang="ru-RU" smtClean="0"/>
              <a:t>04.09.2023</a:t>
            </a:fld>
            <a:endParaRPr lang="ru-RU" dirty="0"/>
          </a:p>
        </p:txBody>
      </p:sp>
      <p:sp>
        <p:nvSpPr>
          <p:cNvPr id="5" name="Footer Placeholder 5"/>
          <p:cNvSpPr>
            <a:spLocks noGrp="1"/>
          </p:cNvSpPr>
          <p:nvPr>
            <p:ph type="ftr" sz="quarter" idx="11"/>
          </p:nvPr>
        </p:nvSpPr>
        <p:spPr/>
        <p:txBody>
          <a:bodyPr/>
          <a:lstStyle/>
          <a:p>
            <a:endParaRPr lang="ru-RU" dirty="0"/>
          </a:p>
        </p:txBody>
      </p:sp>
      <p:sp>
        <p:nvSpPr>
          <p:cNvPr id="6" name="Slide Number Placeholder 6"/>
          <p:cNvSpPr>
            <a:spLocks noGrp="1"/>
          </p:cNvSpPr>
          <p:nvPr>
            <p:ph type="sldNum" sz="quarter" idx="12"/>
          </p:nvPr>
        </p:nvSpPr>
        <p:spPr/>
        <p:txBody>
          <a:bodyPr/>
          <a:lstStyle/>
          <a:p>
            <a:fld id="{0A3D0F55-4932-436D-9E63-6A9A76B5B875}" type="slidenum">
              <a:rPr lang="ru-RU" smtClean="0"/>
              <a:t>‹#›</a:t>
            </a:fld>
            <a:endParaRPr lang="ru-RU" dirty="0"/>
          </a:p>
        </p:txBody>
      </p:sp>
    </p:spTree>
    <p:extLst>
      <p:ext uri="{BB962C8B-B14F-4D97-AF65-F5344CB8AC3E}">
        <p14:creationId xmlns:p14="http://schemas.microsoft.com/office/powerpoint/2010/main" val="4054339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FF39912-4201-4398-99F0-111C09EA12C3}" type="datetimeFigureOut">
              <a:rPr lang="ru-RU" smtClean="0"/>
              <a:t>04.09.2023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0A3D0F55-4932-436D-9E63-6A9A76B5B875}" type="slidenum">
              <a:rPr lang="ru-RU" smtClean="0"/>
              <a:t>‹#›</a:t>
            </a:fld>
            <a:endParaRPr lang="ru-RU" dirty="0"/>
          </a:p>
        </p:txBody>
      </p:sp>
    </p:spTree>
    <p:extLst>
      <p:ext uri="{BB962C8B-B14F-4D97-AF65-F5344CB8AC3E}">
        <p14:creationId xmlns:p14="http://schemas.microsoft.com/office/powerpoint/2010/main" val="3632860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FF39912-4201-4398-99F0-111C09EA12C3}" type="datetimeFigureOut">
              <a:rPr lang="ru-RU" smtClean="0"/>
              <a:t>04.09.2023</a:t>
            </a:fld>
            <a:endParaRPr lang="ru-RU"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A3D0F55-4932-436D-9E63-6A9A76B5B875}" type="slidenum">
              <a:rPr lang="ru-RU" smtClean="0"/>
              <a:t>‹#›</a:t>
            </a:fld>
            <a:endParaRPr lang="ru-RU" dirty="0"/>
          </a:p>
        </p:txBody>
      </p:sp>
    </p:spTree>
    <p:extLst>
      <p:ext uri="{BB962C8B-B14F-4D97-AF65-F5344CB8AC3E}">
        <p14:creationId xmlns:p14="http://schemas.microsoft.com/office/powerpoint/2010/main" val="1017866321"/>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3078" name="Picture 6" descr="https://upload-1ea6d5d5724ca2cef6f86e49c4cece1e.hb.bizmrg.com/iblock/7f1/7f16a803150068a1e9f20a4acd067c6a/257f77b59f034285937e49aaa4d37f7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
            <a:ext cx="12192000" cy="745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294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9218" name="Picture 2" descr="http://dk-ahtubinsky.ru/images/news/2022/09_Sep/22.09/Antiterr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6" y="-367665"/>
            <a:ext cx="12239945" cy="7359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103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1266" name="Picture 2" descr="https://cbs-ars.ru/images/0JF8D0QIm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832"/>
            <a:ext cx="12420600" cy="6995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0106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851" y="1714500"/>
            <a:ext cx="7048500" cy="4591049"/>
          </a:xfrm>
        </p:spPr>
        <p:txBody>
          <a:bodyPr/>
          <a:lstStyle/>
          <a:p>
            <a:r>
              <a:rPr lang="ru-RU" dirty="0"/>
              <a:t>Статья </a:t>
            </a:r>
            <a:r>
              <a:rPr lang="ru-RU" dirty="0" smtClean="0"/>
              <a:t>20.3КоАПРФ Пропаганда </a:t>
            </a:r>
            <a:r>
              <a:rPr lang="ru-RU" dirty="0"/>
              <a:t>либо публичное демонстрирование нацистской атрибутики или символики, либо атрибутики или символики экстремистских организаций, либо иных атрибутики или символики, пропаганда либо публичное демонстрирование которых запрещены федеральными законами</a:t>
            </a:r>
          </a:p>
          <a:p>
            <a:r>
              <a:rPr lang="ru-RU" dirty="0"/>
              <a:t>Статья </a:t>
            </a:r>
            <a:r>
              <a:rPr lang="ru-RU" dirty="0" smtClean="0"/>
              <a:t>20.3.1Ко АП РФ Возбуждение </a:t>
            </a:r>
            <a:r>
              <a:rPr lang="ru-RU" dirty="0"/>
              <a:t>ненависти либо вражды, а равно унижение человеческого </a:t>
            </a:r>
            <a:r>
              <a:rPr lang="ru-RU" dirty="0" smtClean="0"/>
              <a:t>достоинства</a:t>
            </a:r>
          </a:p>
          <a:p>
            <a:endParaRPr lang="ru-RU" dirty="0"/>
          </a:p>
        </p:txBody>
      </p:sp>
      <p:sp>
        <p:nvSpPr>
          <p:cNvPr id="4" name="Заголовок 1"/>
          <p:cNvSpPr txBox="1">
            <a:spLocks/>
          </p:cNvSpPr>
          <p:nvPr/>
        </p:nvSpPr>
        <p:spPr>
          <a:xfrm>
            <a:off x="0" y="652388"/>
            <a:ext cx="11068050"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4400" b="1" dirty="0" smtClean="0">
                <a:latin typeface="Times New Roman" panose="02020603050405020304" pitchFamily="18" charset="0"/>
                <a:cs typeface="Times New Roman" panose="02020603050405020304" pitchFamily="18" charset="0"/>
              </a:rPr>
              <a:t>ВИДЫ ОТВЕТСВЕННОСТИ</a:t>
            </a:r>
            <a:endParaRPr lang="ru-RU" sz="4400" b="1" dirty="0">
              <a:latin typeface="Times New Roman" panose="02020603050405020304" pitchFamily="18" charset="0"/>
              <a:cs typeface="Times New Roman" panose="02020603050405020304" pitchFamily="18" charset="0"/>
            </a:endParaRPr>
          </a:p>
        </p:txBody>
      </p:sp>
      <p:pic>
        <p:nvPicPr>
          <p:cNvPr id="12290" name="Picture 2" descr="https://sun1-88.userapi.com/impg/Xji4uOXGD_UPku5GkFvgp2veJ-2sXjPD_jddmA/dRxib2vzqa4.jpg?size=604x604&amp;quality=95&amp;sign=f70d3d0c37b8f88da73f602cd7880b96&amp;c_uniq_tag=1mibxY5xu5gYq86ULRX8zz9XbCKVfbRT5Z3E4ue_Ez8&amp;type=album"/>
          <p:cNvPicPr>
            <a:picLocks noChangeAspect="1" noChangeArrowheads="1"/>
          </p:cNvPicPr>
          <p:nvPr/>
        </p:nvPicPr>
        <p:blipFill rotWithShape="1">
          <a:blip r:embed="rId2">
            <a:extLst>
              <a:ext uri="{28A0092B-C50C-407E-A947-70E740481C1C}">
                <a14:useLocalDpi xmlns:a14="http://schemas.microsoft.com/office/drawing/2010/main" val="0"/>
              </a:ext>
            </a:extLst>
          </a:blip>
          <a:srcRect b="28518"/>
          <a:stretch/>
        </p:blipFill>
        <p:spPr bwMode="auto">
          <a:xfrm>
            <a:off x="7162800" y="2304466"/>
            <a:ext cx="4772025" cy="3411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601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3833"/>
            <a:ext cx="11068050" cy="1400530"/>
          </a:xfrm>
        </p:spPr>
        <p:txBody>
          <a:bodyPr/>
          <a:lstStyle/>
          <a:p>
            <a:pPr algn="ctr"/>
            <a:r>
              <a:rPr lang="ru-RU" sz="4400" b="1" dirty="0" smtClean="0">
                <a:latin typeface="Times New Roman" panose="02020603050405020304" pitchFamily="18" charset="0"/>
                <a:cs typeface="Times New Roman" panose="02020603050405020304" pitchFamily="18" charset="0"/>
              </a:rPr>
              <a:t>ВИДЫ ОТВЕТСВЕННОСТИ</a:t>
            </a:r>
            <a:endParaRPr lang="ru-RU" sz="4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472248"/>
            <a:ext cx="11372850" cy="3814482"/>
          </a:xfrm>
        </p:spPr>
        <p:txBody>
          <a:bodyPr>
            <a:noAutofit/>
          </a:bodyPr>
          <a:lstStyle/>
          <a:p>
            <a:pPr marL="0" indent="0">
              <a:buNone/>
            </a:pPr>
            <a:r>
              <a:rPr lang="ru-RU" sz="2400" dirty="0" smtClean="0">
                <a:latin typeface="Times New Roman" panose="02020603050405020304" pitchFamily="18" charset="0"/>
                <a:cs typeface="Times New Roman" panose="02020603050405020304" pitchFamily="18" charset="0"/>
              </a:rPr>
              <a:t>Ст. 205УК РФ </a:t>
            </a:r>
            <a:r>
              <a:rPr lang="ru-RU" sz="2400" dirty="0">
                <a:latin typeface="Times New Roman" panose="02020603050405020304" pitchFamily="18" charset="0"/>
                <a:cs typeface="Times New Roman" panose="02020603050405020304" pitchFamily="18" charset="0"/>
              </a:rPr>
              <a:t>Террористический </a:t>
            </a:r>
            <a:r>
              <a:rPr lang="ru-RU" sz="2400" dirty="0" smtClean="0">
                <a:latin typeface="Times New Roman" panose="02020603050405020304" pitchFamily="18" charset="0"/>
                <a:cs typeface="Times New Roman" panose="02020603050405020304" pitchFamily="18" charset="0"/>
              </a:rPr>
              <a:t>акт;</a:t>
            </a:r>
          </a:p>
          <a:p>
            <a:pPr marL="0" indent="0">
              <a:buNone/>
            </a:pPr>
            <a:r>
              <a:rPr lang="ru-RU" sz="2400" dirty="0" smtClean="0">
                <a:latin typeface="Times New Roman" panose="02020603050405020304" pitchFamily="18" charset="0"/>
                <a:cs typeface="Times New Roman" panose="02020603050405020304" pitchFamily="18" charset="0"/>
              </a:rPr>
              <a:t>Ст.. 205.3УК РФ прохождение </a:t>
            </a:r>
            <a:r>
              <a:rPr lang="ru-RU" sz="2400" dirty="0">
                <a:latin typeface="Times New Roman" panose="02020603050405020304" pitchFamily="18" charset="0"/>
                <a:cs typeface="Times New Roman" panose="02020603050405020304" pitchFamily="18" charset="0"/>
              </a:rPr>
              <a:t>обучения в целях осуществления террористической деятельности </a:t>
            </a:r>
            <a:endParaRPr lang="ru-RU" sz="2400" dirty="0" smtClean="0">
              <a:latin typeface="Times New Roman" panose="02020603050405020304" pitchFamily="18" charset="0"/>
              <a:cs typeface="Times New Roman" panose="02020603050405020304" pitchFamily="18" charset="0"/>
            </a:endParaRPr>
          </a:p>
          <a:p>
            <a:pPr marL="0" indent="0">
              <a:buNone/>
            </a:pPr>
            <a:r>
              <a:rPr lang="ru-RU" sz="2400" dirty="0" smtClean="0">
                <a:latin typeface="Times New Roman" panose="02020603050405020304" pitchFamily="18" charset="0"/>
                <a:cs typeface="Times New Roman" panose="02020603050405020304" pitchFamily="18" charset="0"/>
              </a:rPr>
              <a:t>СТ 205.4УК РФ участие </a:t>
            </a:r>
            <a:r>
              <a:rPr lang="ru-RU" sz="2400" dirty="0">
                <a:latin typeface="Times New Roman" panose="02020603050405020304" pitchFamily="18" charset="0"/>
                <a:cs typeface="Times New Roman" panose="02020603050405020304" pitchFamily="18" charset="0"/>
              </a:rPr>
              <a:t>в террористическом </a:t>
            </a:r>
            <a:r>
              <a:rPr lang="ru-RU" sz="2400" dirty="0" smtClean="0">
                <a:latin typeface="Times New Roman" panose="02020603050405020304" pitchFamily="18" charset="0"/>
                <a:cs typeface="Times New Roman" panose="02020603050405020304" pitchFamily="18" charset="0"/>
              </a:rPr>
              <a:t>сообществе</a:t>
            </a:r>
          </a:p>
          <a:p>
            <a:pPr marL="0" indent="0">
              <a:buNone/>
            </a:pPr>
            <a:r>
              <a:rPr lang="ru-RU" sz="2400" dirty="0" smtClean="0">
                <a:latin typeface="Times New Roman" panose="02020603050405020304" pitchFamily="18" charset="0"/>
                <a:cs typeface="Times New Roman" panose="02020603050405020304" pitchFamily="18" charset="0"/>
              </a:rPr>
              <a:t>Ст. 205.5УК РФ участие </a:t>
            </a:r>
            <a:r>
              <a:rPr lang="ru-RU" sz="2400" dirty="0">
                <a:latin typeface="Times New Roman" panose="02020603050405020304" pitchFamily="18" charset="0"/>
                <a:cs typeface="Times New Roman" panose="02020603050405020304" pitchFamily="18" charset="0"/>
              </a:rPr>
              <a:t>в деятельности террористической </a:t>
            </a:r>
            <a:r>
              <a:rPr lang="ru-RU" sz="2400" dirty="0" smtClean="0">
                <a:latin typeface="Times New Roman" panose="02020603050405020304" pitchFamily="18" charset="0"/>
                <a:cs typeface="Times New Roman" panose="02020603050405020304" pitchFamily="18" charset="0"/>
              </a:rPr>
              <a:t>организации;</a:t>
            </a:r>
          </a:p>
          <a:p>
            <a:pPr marL="0" indent="0">
              <a:buNone/>
            </a:pPr>
            <a:r>
              <a:rPr lang="ru-RU" sz="2400" dirty="0" smtClean="0">
                <a:latin typeface="Times New Roman" panose="02020603050405020304" pitchFamily="18" charset="0"/>
                <a:cs typeface="Times New Roman" panose="02020603050405020304" pitchFamily="18" charset="0"/>
              </a:rPr>
              <a:t>Ст. 206УК РФ захват заложника</a:t>
            </a:r>
          </a:p>
          <a:p>
            <a:pPr marL="0" indent="0">
              <a:buNone/>
            </a:pPr>
            <a:r>
              <a:rPr lang="ru-RU" sz="2400" dirty="0" smtClean="0">
                <a:latin typeface="Times New Roman" panose="02020603050405020304" pitchFamily="18" charset="0"/>
                <a:cs typeface="Times New Roman" panose="02020603050405020304" pitchFamily="18" charset="0"/>
              </a:rPr>
              <a:t>Ст. 207УК РФ заведомо </a:t>
            </a:r>
            <a:r>
              <a:rPr lang="ru-RU" sz="2400" dirty="0">
                <a:latin typeface="Times New Roman" panose="02020603050405020304" pitchFamily="18" charset="0"/>
                <a:cs typeface="Times New Roman" panose="02020603050405020304" pitchFamily="18" charset="0"/>
              </a:rPr>
              <a:t>ложное сообщение об акте </a:t>
            </a:r>
            <a:r>
              <a:rPr lang="ru-RU" sz="2400" dirty="0" smtClean="0">
                <a:latin typeface="Times New Roman" panose="02020603050405020304" pitchFamily="18" charset="0"/>
                <a:cs typeface="Times New Roman" panose="02020603050405020304" pitchFamily="18" charset="0"/>
              </a:rPr>
              <a:t>терроризма </a:t>
            </a:r>
          </a:p>
          <a:p>
            <a:pPr marL="0" indent="0">
              <a:buNone/>
            </a:pPr>
            <a:r>
              <a:rPr lang="ru-RU" sz="2400" dirty="0" smtClean="0">
                <a:latin typeface="Times New Roman" panose="02020603050405020304" pitchFamily="18" charset="0"/>
                <a:cs typeface="Times New Roman" panose="02020603050405020304" pitchFamily="18" charset="0"/>
              </a:rPr>
              <a:t>ст</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239УК РФ </a:t>
            </a:r>
            <a:r>
              <a:rPr lang="ru-RU" sz="2400" dirty="0">
                <a:latin typeface="Times New Roman" panose="02020603050405020304" pitchFamily="18" charset="0"/>
                <a:cs typeface="Times New Roman" panose="02020603050405020304" pitchFamily="18" charset="0"/>
              </a:rPr>
              <a:t>Организация объединения, посягающего на личность и права </a:t>
            </a:r>
            <a:r>
              <a:rPr lang="ru-RU" sz="2400" dirty="0" smtClean="0">
                <a:latin typeface="Times New Roman" panose="02020603050405020304" pitchFamily="18" charset="0"/>
                <a:cs typeface="Times New Roman" panose="02020603050405020304" pitchFamily="18" charset="0"/>
              </a:rPr>
              <a:t>граждан;</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81084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539" y="420409"/>
            <a:ext cx="9404723" cy="1400530"/>
          </a:xfrm>
        </p:spPr>
        <p:txBody>
          <a:bodyPr>
            <a:normAutofit/>
          </a:bodyPr>
          <a:lstStyle/>
          <a:p>
            <a:pPr algn="ctr"/>
            <a:r>
              <a:rPr lang="ru-RU" b="1" dirty="0" smtClean="0">
                <a:latin typeface="Times New Roman" panose="02020603050405020304" pitchFamily="18" charset="0"/>
                <a:cs typeface="Times New Roman" panose="02020603050405020304" pitchFamily="18" charset="0"/>
              </a:rPr>
              <a:t>Возраст привлечения к ответственности </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103313" y="2052918"/>
            <a:ext cx="6650038" cy="4195481"/>
          </a:xfrm>
        </p:spPr>
        <p:txBody>
          <a:bodyPr>
            <a:normAutofit lnSpcReduction="10000"/>
          </a:bodyPr>
          <a:lstStyle/>
          <a:p>
            <a:r>
              <a:rPr lang="ru-RU" sz="3600" dirty="0" smtClean="0">
                <a:latin typeface="Times New Roman" panose="02020603050405020304" pitchFamily="18" charset="0"/>
                <a:cs typeface="Times New Roman" panose="02020603050405020304" pitchFamily="18" charset="0"/>
              </a:rPr>
              <a:t>За административные правонарушения – с 16 лет;</a:t>
            </a:r>
          </a:p>
          <a:p>
            <a:r>
              <a:rPr lang="ru-RU" sz="3600" dirty="0" smtClean="0">
                <a:latin typeface="Times New Roman" panose="02020603050405020304" pitchFamily="18" charset="0"/>
                <a:cs typeface="Times New Roman" panose="02020603050405020304" pitchFamily="18" charset="0"/>
              </a:rPr>
              <a:t>За преступления, предусмотренные ст. 205УК РФ, 205.3УК РФ, ч. 2 ст. 205.4УК РФ, ч.2 ст. 205.5УК РФ, ст. 206УК РФ, ст. 27УК РФ, - </a:t>
            </a:r>
            <a:r>
              <a:rPr lang="ru-RU" sz="3600" b="1" u="sng" dirty="0" smtClean="0">
                <a:latin typeface="Times New Roman" panose="02020603050405020304" pitchFamily="18" charset="0"/>
                <a:cs typeface="Times New Roman" panose="02020603050405020304" pitchFamily="18" charset="0"/>
              </a:rPr>
              <a:t>14 лет!!!</a:t>
            </a:r>
            <a:endParaRPr lang="ru-RU" sz="3600" b="1" u="sng" dirty="0">
              <a:latin typeface="Times New Roman" panose="02020603050405020304" pitchFamily="18" charset="0"/>
              <a:cs typeface="Times New Roman" panose="02020603050405020304" pitchFamily="18" charset="0"/>
            </a:endParaRPr>
          </a:p>
        </p:txBody>
      </p:sp>
      <p:pic>
        <p:nvPicPr>
          <p:cNvPr id="13318" name="Picture 6" descr="https://kbr-may-edu.ru/images/WhatsApp_Image_2021-11-10_at_10.42.05.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2350" y="1753469"/>
            <a:ext cx="4441824" cy="4794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302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4338" name="Picture 2" descr="http://sh1.mcikt.ru/media/k2/items/cache/aea5c600812e38ee4c4961dac8d03147_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1950"/>
            <a:ext cx="12325349" cy="721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140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5364" name="Picture 4" descr="http://detfond.com/wp-content/uploads/2019/06/programma-79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848350" cy="3909485"/>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https://priuralye-rkm.ru/wp-content/uploads/2017/09/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8350" y="0"/>
            <a:ext cx="6343650" cy="4330981"/>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s://xn--80aaacbx3cnphrg.xn--p1ai/wp-content/uploads/2021/09/77b5af92143cebdc4593dbcfa9620615.jpg"/>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5848350" y="3505200"/>
            <a:ext cx="6343650" cy="3325566"/>
          </a:xfrm>
          <a:prstGeom prst="rect">
            <a:avLst/>
          </a:prstGeom>
          <a:noFill/>
          <a:extLst>
            <a:ext uri="{909E8E84-426E-40DD-AFC4-6F175D3DCCD1}">
              <a14:hiddenFill xmlns:a14="http://schemas.microsoft.com/office/drawing/2010/main">
                <a:solidFill>
                  <a:srgbClr val="FFFFFF"/>
                </a:solidFill>
              </a14:hiddenFill>
            </a:ext>
          </a:extLst>
        </p:spPr>
      </p:pic>
      <p:pic>
        <p:nvPicPr>
          <p:cNvPr id="15372" name="Picture 12" descr="https://img-fotki.yandex.ru/get/52446/141128800.379/0_15c0fa_5ee0667c_ori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959099"/>
            <a:ext cx="5848350" cy="3898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135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pPr marL="0" indent="0">
              <a:buNone/>
            </a:pPr>
            <a:endParaRPr lang="ru-RU" dirty="0"/>
          </a:p>
        </p:txBody>
      </p:sp>
      <p:pic>
        <p:nvPicPr>
          <p:cNvPr id="4098" name="Picture 2" descr="http://images.myshared.ru/74/1371530/slide_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7129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517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1200150" y="1333500"/>
            <a:ext cx="9544050" cy="4216539"/>
          </a:xfrm>
          <a:prstGeom prst="rect">
            <a:avLst/>
          </a:prstGeom>
        </p:spPr>
        <p:txBody>
          <a:bodyPr wrap="square">
            <a:spAutoFit/>
          </a:bodyPr>
          <a:lstStyle/>
          <a:p>
            <a:pPr algn="ctr"/>
            <a:r>
              <a:rPr lang="ru-RU" sz="3600" b="1" dirty="0">
                <a:latin typeface="Times New Roman" panose="02020603050405020304" pitchFamily="18" charset="0"/>
              </a:rPr>
              <a:t>Т</a:t>
            </a:r>
            <a:r>
              <a:rPr lang="ru-RU" sz="3600" b="1" i="0" dirty="0" smtClean="0">
                <a:effectLst/>
                <a:latin typeface="Times New Roman" panose="02020603050405020304" pitchFamily="18" charset="0"/>
              </a:rPr>
              <a:t>ерроризм </a:t>
            </a:r>
            <a:r>
              <a:rPr lang="ru-RU" sz="2800" b="0" i="0" dirty="0" smtClean="0">
                <a:effectLst/>
                <a:latin typeface="Times New Roman" panose="02020603050405020304" pitchFamily="18" charset="0"/>
              </a:rPr>
              <a:t>- идеология насилия и практика воздействия на принятие решения органами государственной власти, органами публичной власти федеральных территорий, органами местного самоуправления или международными организациями, связанные с устрашением населения и (или) иными формами противоправных насильственных действий</a:t>
            </a:r>
          </a:p>
          <a:p>
            <a:pPr algn="ctr"/>
            <a:endParaRPr lang="ru-RU" sz="2800" dirty="0">
              <a:latin typeface="Times New Roman" panose="02020603050405020304" pitchFamily="18" charset="0"/>
              <a:cs typeface="Times New Roman" panose="02020603050405020304" pitchFamily="18" charset="0"/>
            </a:endParaRPr>
          </a:p>
          <a:p>
            <a:pPr algn="ctr"/>
            <a:r>
              <a:rPr lang="ru-RU" b="1" dirty="0">
                <a:latin typeface="Times New Roman" panose="02020603050405020304" pitchFamily="18" charset="0"/>
                <a:cs typeface="Times New Roman" panose="02020603050405020304" pitchFamily="18" charset="0"/>
              </a:rPr>
              <a:t>Федеральный закон от 06.03.2006 N 35-ФЗ (ред. от 10.07.2023) </a:t>
            </a:r>
            <a:endParaRPr lang="ru-RU" b="1" dirty="0" smtClean="0">
              <a:latin typeface="Times New Roman" panose="02020603050405020304" pitchFamily="18" charset="0"/>
              <a:cs typeface="Times New Roman" panose="02020603050405020304" pitchFamily="18" charset="0"/>
            </a:endParaRPr>
          </a:p>
          <a:p>
            <a:pPr algn="ctr"/>
            <a:r>
              <a:rPr lang="ru-RU" b="1" dirty="0" smtClean="0">
                <a:latin typeface="Times New Roman" panose="02020603050405020304" pitchFamily="18" charset="0"/>
                <a:cs typeface="Times New Roman" panose="02020603050405020304" pitchFamily="18" charset="0"/>
              </a:rPr>
              <a:t>«О </a:t>
            </a:r>
            <a:r>
              <a:rPr lang="ru-RU" b="1" dirty="0">
                <a:latin typeface="Times New Roman" panose="02020603050405020304" pitchFamily="18" charset="0"/>
                <a:cs typeface="Times New Roman" panose="02020603050405020304" pitchFamily="18" charset="0"/>
              </a:rPr>
              <a:t>противодействии </a:t>
            </a:r>
            <a:r>
              <a:rPr lang="ru-RU" b="1" dirty="0" smtClean="0">
                <a:latin typeface="Times New Roman" panose="02020603050405020304" pitchFamily="18" charset="0"/>
                <a:cs typeface="Times New Roman" panose="02020603050405020304" pitchFamily="18" charset="0"/>
              </a:rPr>
              <a:t>терроризму»</a:t>
            </a:r>
            <a:endParaRPr lang="ru-RU" sz="2800" dirty="0" smtClean="0">
              <a:latin typeface="Times New Roman" panose="02020603050405020304" pitchFamily="18" charset="0"/>
              <a:cs typeface="Times New Roman" panose="02020603050405020304" pitchFamily="18" charset="0"/>
            </a:endParaRPr>
          </a:p>
          <a:p>
            <a:pPr algn="ctr"/>
            <a:endParaRPr lang="ru-RU" sz="2800" dirty="0"/>
          </a:p>
        </p:txBody>
      </p:sp>
    </p:spTree>
    <p:extLst>
      <p:ext uri="{BB962C8B-B14F-4D97-AF65-F5344CB8AC3E}">
        <p14:creationId xmlns:p14="http://schemas.microsoft.com/office/powerpoint/2010/main" val="1216728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a:latin typeface="Times New Roman" panose="02020603050405020304" pitchFamily="18" charset="0"/>
                <a:cs typeface="Times New Roman" panose="02020603050405020304" pitchFamily="18" charset="0"/>
              </a:rPr>
              <a:t>Основным субъектом руководства борьбой с терроризмом и обеспечения ее необходимыми силами, средствами и ресурсами является Правительство Российской Федерации.</a:t>
            </a:r>
          </a:p>
        </p:txBody>
      </p:sp>
      <p:sp>
        <p:nvSpPr>
          <p:cNvPr id="3" name="Объект 2"/>
          <p:cNvSpPr>
            <a:spLocks noGrp="1"/>
          </p:cNvSpPr>
          <p:nvPr>
            <p:ph idx="1"/>
          </p:nvPr>
        </p:nvSpPr>
        <p:spPr>
          <a:xfrm>
            <a:off x="1084262" y="1853248"/>
            <a:ext cx="10002838" cy="4576482"/>
          </a:xfrm>
        </p:spPr>
        <p:txBody>
          <a:bodyPr>
            <a:normAutofit/>
          </a:bodyPr>
          <a:lstStyle/>
          <a:p>
            <a:pPr marL="0" indent="0">
              <a:buNone/>
            </a:pPr>
            <a:r>
              <a:rPr lang="ru-RU" sz="2800" dirty="0">
                <a:latin typeface="Times New Roman" panose="02020603050405020304" pitchFamily="18" charset="0"/>
                <a:cs typeface="Times New Roman" panose="02020603050405020304" pitchFamily="18" charset="0"/>
              </a:rPr>
              <a:t>Субъектами, непосредственно осуществляющими борьбу с терроризмом в пределах своей компетенции, являются:</a:t>
            </a:r>
          </a:p>
          <a:p>
            <a:r>
              <a:rPr lang="ru-RU" sz="2800" dirty="0">
                <a:latin typeface="Times New Roman" panose="02020603050405020304" pitchFamily="18" charset="0"/>
                <a:cs typeface="Times New Roman" panose="02020603050405020304" pitchFamily="18" charset="0"/>
              </a:rPr>
              <a:t>Федеральная служба безопасности Российской Федерации;</a:t>
            </a:r>
          </a:p>
          <a:p>
            <a:r>
              <a:rPr lang="ru-RU" sz="2800" dirty="0">
                <a:latin typeface="Times New Roman" panose="02020603050405020304" pitchFamily="18" charset="0"/>
                <a:cs typeface="Times New Roman" panose="02020603050405020304" pitchFamily="18" charset="0"/>
              </a:rPr>
              <a:t>Министерство внутренних дел Российской Федерации;</a:t>
            </a:r>
          </a:p>
          <a:p>
            <a:r>
              <a:rPr lang="ru-RU" sz="2800" dirty="0">
                <a:latin typeface="Times New Roman" panose="02020603050405020304" pitchFamily="18" charset="0"/>
                <a:cs typeface="Times New Roman" panose="02020603050405020304" pitchFamily="18" charset="0"/>
              </a:rPr>
              <a:t>Служба внешней разведки Российской Федерации;</a:t>
            </a:r>
          </a:p>
          <a:p>
            <a:r>
              <a:rPr lang="ru-RU" sz="2800" dirty="0">
                <a:latin typeface="Times New Roman" panose="02020603050405020304" pitchFamily="18" charset="0"/>
                <a:cs typeface="Times New Roman" panose="02020603050405020304" pitchFamily="18" charset="0"/>
              </a:rPr>
              <a:t>Федеральная служба охраны Российской Федерации;</a:t>
            </a:r>
          </a:p>
          <a:p>
            <a:r>
              <a:rPr lang="ru-RU" sz="2800" dirty="0">
                <a:latin typeface="Times New Roman" panose="02020603050405020304" pitchFamily="18" charset="0"/>
                <a:cs typeface="Times New Roman" panose="02020603050405020304" pitchFamily="18" charset="0"/>
              </a:rPr>
              <a:t>Министерство обороны Российской Федерации;</a:t>
            </a:r>
          </a:p>
          <a:p>
            <a:r>
              <a:rPr lang="ru-RU" sz="2800" dirty="0">
                <a:latin typeface="Times New Roman" panose="02020603050405020304" pitchFamily="18" charset="0"/>
                <a:cs typeface="Times New Roman" panose="02020603050405020304" pitchFamily="18" charset="0"/>
              </a:rPr>
              <a:t>Федеральная пограничная служба Российской Федерации.</a:t>
            </a:r>
          </a:p>
          <a:p>
            <a:endParaRPr lang="ru-RU" dirty="0"/>
          </a:p>
        </p:txBody>
      </p:sp>
    </p:spTree>
    <p:extLst>
      <p:ext uri="{BB962C8B-B14F-4D97-AF65-F5344CB8AC3E}">
        <p14:creationId xmlns:p14="http://schemas.microsoft.com/office/powerpoint/2010/main" val="4030917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dirty="0" smtClean="0">
                <a:latin typeface="Times New Roman" panose="02020603050405020304" pitchFamily="18" charset="0"/>
                <a:cs typeface="Times New Roman" panose="02020603050405020304" pitchFamily="18" charset="0"/>
              </a:rPr>
              <a:t>По </a:t>
            </a:r>
            <a:r>
              <a:rPr lang="ru-RU" sz="3200" dirty="0">
                <a:latin typeface="Times New Roman" panose="02020603050405020304" pitchFamily="18" charset="0"/>
                <a:cs typeface="Times New Roman" panose="02020603050405020304" pitchFamily="18" charset="0"/>
              </a:rPr>
              <a:t>решению Президента Российской Федерации в 2006 году Национального антитеррористического комитета.</a:t>
            </a:r>
          </a:p>
        </p:txBody>
      </p:sp>
      <p:sp>
        <p:nvSpPr>
          <p:cNvPr id="3" name="Объект 2"/>
          <p:cNvSpPr>
            <a:spLocks noGrp="1"/>
          </p:cNvSpPr>
          <p:nvPr>
            <p:ph idx="1"/>
          </p:nvPr>
        </p:nvSpPr>
        <p:spPr>
          <a:xfrm>
            <a:off x="5143500" y="2110068"/>
            <a:ext cx="6229351" cy="4195481"/>
          </a:xfrm>
        </p:spPr>
        <p:txBody>
          <a:bodyPr>
            <a:normAutofit/>
          </a:bodyPr>
          <a:lstStyle/>
          <a:p>
            <a:pPr marL="0" indent="0" fontAlgn="base">
              <a:buNone/>
            </a:pPr>
            <a:r>
              <a:rPr lang="ru-RU" dirty="0" smtClean="0"/>
              <a:t>НАК </a:t>
            </a:r>
            <a:r>
              <a:rPr lang="ru-RU" dirty="0"/>
              <a:t>является коллегиальным органом, образованным в целях организации и координации деятельности по противодействию терроризму, осуществляемой федеральными органами исполнительной власти, органами исполнительной власти субъектов Российской Федерации, органами местного самоуправления, а также антитеррористическими комиссиями и оперативными штабами в субъектах Российской Федерации и оперативными штабами в морских районах (бассейнах).</a:t>
            </a:r>
          </a:p>
          <a:p>
            <a:endParaRPr lang="ru-RU" dirty="0"/>
          </a:p>
        </p:txBody>
      </p:sp>
      <p:pic>
        <p:nvPicPr>
          <p:cNvPr id="8198" name="Picture 6" descr="https://sun9-25.userapi.com/impg/GwfgWzNMpEs9RVM6egi-n-pDDMOtIFy8IuLWEA/ti3zcyHyyog.jpg?size=1280x736&amp;quality=96&amp;sign=c4467242d6556e1a80e1d87da4566d8c&amp;c_uniq_tag=f5CnK3MrF3RjCIt7FvQMVn8oSAHJS4TONEzW7xB0Wo0&amp;type=album"/>
          <p:cNvPicPr>
            <a:picLocks noChangeAspect="1" noChangeArrowheads="1"/>
          </p:cNvPicPr>
          <p:nvPr/>
        </p:nvPicPr>
        <p:blipFill rotWithShape="1">
          <a:blip r:embed="rId2">
            <a:extLst>
              <a:ext uri="{28A0092B-C50C-407E-A947-70E740481C1C}">
                <a14:useLocalDpi xmlns:a14="http://schemas.microsoft.com/office/drawing/2010/main" val="0"/>
              </a:ext>
            </a:extLst>
          </a:blip>
          <a:srcRect l="17054" r="22807"/>
          <a:stretch/>
        </p:blipFill>
        <p:spPr bwMode="auto">
          <a:xfrm>
            <a:off x="857249" y="2377280"/>
            <a:ext cx="3829051" cy="3661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346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6146" name="Picture 2" descr="https://cdn.culture.ru/images/4d4c3ddc-2dd4-5696-8cbb-b3b4c394b1a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401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7170" name="Picture 2" descr="https://tacon.ru/wp-content/uploads/a/0/5/a051bb4e5bdb5dfa58919aafc0b7ca4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776"/>
            <a:ext cx="12344400" cy="7229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4885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10242" name="Picture 2" descr="https://sun9-70.userapi.com/sun9-8/impg/czsGORqqGNSRJe8rBDXBbMWrqVWlemMY_b7qwg/FZqKs0Gp_QY.jpg?size=800x538&amp;quality=96&amp;sign=93707993dd96a032ec3656902d5b1ec1&amp;c_uniq_tag=5Cti57QMO1CDawIuZ03S6Kqw82ygbi3zPYZBhUjttTo&amp;type=alb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187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1146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188</TotalTime>
  <Words>755</Words>
  <Application>Microsoft Office PowerPoint</Application>
  <PresentationFormat>Широкоэкранный</PresentationFormat>
  <Paragraphs>42</Paragraphs>
  <Slides>15</Slides>
  <Notes>5</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Arial</vt:lpstr>
      <vt:lpstr>Calibri</vt:lpstr>
      <vt:lpstr>Century Gothic</vt:lpstr>
      <vt:lpstr>Times New Roman</vt:lpstr>
      <vt:lpstr>Wingdings 3</vt:lpstr>
      <vt:lpstr>Ион</vt:lpstr>
      <vt:lpstr>Презентация PowerPoint</vt:lpstr>
      <vt:lpstr>Презентация PowerPoint</vt:lpstr>
      <vt:lpstr>Презентация PowerPoint</vt:lpstr>
      <vt:lpstr>Презентация PowerPoint</vt:lpstr>
      <vt:lpstr>Основным субъектом руководства борьбой с терроризмом и обеспечения ее необходимыми силами, средствами и ресурсами является Правительство Российской Федерации.</vt:lpstr>
      <vt:lpstr>По решению Президента Российской Федерации в 2006 году Национального антитеррористического комитета.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ВИДЫ ОТВЕТСВЕННОСТИ</vt:lpstr>
      <vt:lpstr>Возраст привлечения к ответственности </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АНЬКА</dc:creator>
  <cp:lastModifiedBy>VolkovaEI</cp:lastModifiedBy>
  <cp:revision>18</cp:revision>
  <dcterms:created xsi:type="dcterms:W3CDTF">2023-08-26T09:48:51Z</dcterms:created>
  <dcterms:modified xsi:type="dcterms:W3CDTF">2023-09-04T03:53:12Z</dcterms:modified>
</cp:coreProperties>
</file>